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1" r:id="rId2"/>
    <p:sldMasterId id="2147483689" r:id="rId3"/>
    <p:sldMasterId id="2147483677" r:id="rId4"/>
  </p:sldMasterIdLst>
  <p:notesMasterIdLst>
    <p:notesMasterId r:id="rId16"/>
  </p:notesMasterIdLst>
  <p:sldIdLst>
    <p:sldId id="256" r:id="rId5"/>
    <p:sldId id="291" r:id="rId6"/>
    <p:sldId id="278" r:id="rId7"/>
    <p:sldId id="294" r:id="rId8"/>
    <p:sldId id="288" r:id="rId9"/>
    <p:sldId id="295" r:id="rId10"/>
    <p:sldId id="296" r:id="rId11"/>
    <p:sldId id="297" r:id="rId12"/>
    <p:sldId id="298" r:id="rId13"/>
    <p:sldId id="299" r:id="rId14"/>
    <p:sldId id="292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pte Microsoft" initials="CM" lastIdx="2" clrIdx="0">
    <p:extLst>
      <p:ext uri="{19B8F6BF-5375-455C-9EA6-DF929625EA0E}">
        <p15:presenceInfo xmlns:p15="http://schemas.microsoft.com/office/powerpoint/2012/main" userId="9f637548de691166" providerId="Windows Live"/>
      </p:ext>
    </p:extLst>
  </p:cmAuthor>
  <p:cmAuthor id="3" name="Danielle Galliano" initials="DG" lastIdx="2" clrIdx="1">
    <p:extLst>
      <p:ext uri="{19B8F6BF-5375-455C-9EA6-DF929625EA0E}">
        <p15:presenceInfo xmlns:p15="http://schemas.microsoft.com/office/powerpoint/2012/main" userId="S-1-5-21-3569255166-3711921035-3486062074-137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662"/>
    <a:srgbClr val="00A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9"/>
    <p:restoredTop sz="94712"/>
  </p:normalViewPr>
  <p:slideViewPr>
    <p:cSldViewPr snapToGrid="0">
      <p:cViewPr varScale="1">
        <p:scale>
          <a:sx n="100" d="100"/>
          <a:sy n="100" d="100"/>
        </p:scale>
        <p:origin x="1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4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98631-40EA-490E-BD16-AD81DE5576DD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7831A-F6A8-48F3-9F68-ED07AD4322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06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1272216"/>
            <a:ext cx="1160145" cy="3133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8"/>
            <a:ext cx="4076700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979" y="2862261"/>
            <a:ext cx="235744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7672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634444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6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81890"/>
            <a:ext cx="4629150" cy="50624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48144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26935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81890"/>
            <a:ext cx="4629150" cy="503751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B3E39DD-4EF5-40BB-B7DF-0FBC1CA61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43" y="581890"/>
            <a:ext cx="2440175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58761D-328C-41E9-9379-256236BD2D5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896CCA9-291E-425F-AF04-DFA8C86B546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95553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0284" y="1424045"/>
            <a:ext cx="7285066" cy="4009910"/>
          </a:xfrm>
        </p:spPr>
        <p:txBody>
          <a:bodyPr vert="eaVert"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5397C7-28D4-4FCC-978A-64FFC2C50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7F1404C-CDE5-4C5B-BECC-6588FAC96AF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4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822" y="365125"/>
            <a:ext cx="1316528" cy="5811838"/>
          </a:xfrm>
        </p:spPr>
        <p:txBody>
          <a:bodyPr vert="eaVert"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18078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C85A8C-AE66-4CB1-AC77-8A0677F197D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 rot="5400000">
            <a:off x="4243025" y="2931536"/>
            <a:ext cx="581183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1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86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405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38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781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22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2">
    <p:bg>
      <p:bgPr>
        <a:solidFill>
          <a:srgbClr val="00A3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1272216"/>
            <a:ext cx="1160145" cy="31337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8"/>
            <a:ext cx="4076699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979" y="2862261"/>
            <a:ext cx="235743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rgbClr val="00A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7672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634444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44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009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550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128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204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059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7945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7549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5175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7273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7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7260129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9" y="858838"/>
            <a:ext cx="7260128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301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3379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7999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839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2315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213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0823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5914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0562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174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94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médi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0240"/>
            <a:ext cx="9144000" cy="1057708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61462"/>
            <a:ext cx="6858000" cy="168485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58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8677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7416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6185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4265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2328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5798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2673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6814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45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972" y="1747089"/>
            <a:ext cx="7293378" cy="4009910"/>
          </a:xfr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00E4042-F103-41C7-A8C2-1E73691C4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D16F62D-3288-44C0-94E9-C3D02F2826C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0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3658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1402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049260C-DFCE-4742-A383-0E8E4051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81FB95A-986F-409A-BA0C-DB98244D370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3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3247723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458" y="2355450"/>
            <a:ext cx="3247723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6816" y="1537856"/>
            <a:ext cx="3263718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6816" y="2355450"/>
            <a:ext cx="3263718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FE5FF0-308D-4BEA-A2B8-273A1592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068979D-31F0-453F-A511-275008CD94F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2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D72F5C4-C7B0-4DC4-859A-A0EF010A9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46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69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24045"/>
            <a:ext cx="78867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90DFE6-3B65-4C64-B5B5-2DEEB26F8551}"/>
              </a:ext>
            </a:extLst>
          </p:cNvPr>
          <p:cNvSpPr txBox="1"/>
          <p:nvPr userDrawn="1"/>
        </p:nvSpPr>
        <p:spPr>
          <a:xfrm>
            <a:off x="6865882" y="6337738"/>
            <a:ext cx="2088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rgbClr val="00A3A6"/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rgbClr val="00A3A6"/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rgbClr val="00A3A6"/>
              </a:solidFill>
              <a:latin typeface="Raleway" panose="020B0503030101060003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E63BFEA-07F3-4F13-8A4F-F19C5BFA54A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3087"/>
            <a:ext cx="2000250" cy="80010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C968A00-50EE-43D0-BEDE-3E86500B1306}"/>
              </a:ext>
            </a:extLst>
          </p:cNvPr>
          <p:cNvSpPr txBox="1"/>
          <p:nvPr userDrawn="1"/>
        </p:nvSpPr>
        <p:spPr>
          <a:xfrm>
            <a:off x="1142999" y="6350734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275662"/>
                </a:solidFill>
                <a:latin typeface="+mn-lt"/>
              </a:rPr>
              <a:t>TETREA – </a:t>
            </a:r>
            <a:r>
              <a:rPr lang="it-IT" sz="1000" baseline="0" dirty="0">
                <a:solidFill>
                  <a:srgbClr val="275662"/>
                </a:solidFill>
                <a:latin typeface="+mn-lt"/>
              </a:rPr>
              <a:t> WEB 1 - </a:t>
            </a:r>
            <a:endParaRPr lang="fr-FR" sz="1000" dirty="0">
              <a:solidFill>
                <a:srgbClr val="275662"/>
              </a:solidFill>
              <a:latin typeface="+mn-lt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399AD28-B99C-4405-8224-6C7E45B8EED3}"/>
              </a:ext>
            </a:extLst>
          </p:cNvPr>
          <p:cNvSpPr txBox="1"/>
          <p:nvPr userDrawn="1"/>
        </p:nvSpPr>
        <p:spPr>
          <a:xfrm>
            <a:off x="1142999" y="6533137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aseline="0" dirty="0">
                <a:solidFill>
                  <a:srgbClr val="00A3A6"/>
                </a:solidFill>
                <a:latin typeface="+mj-lt"/>
              </a:rPr>
              <a:t>Septembre 2021 </a:t>
            </a:r>
            <a:r>
              <a:rPr lang="fr-FR" sz="1000" dirty="0">
                <a:solidFill>
                  <a:srgbClr val="00A3A6"/>
                </a:solidFill>
                <a:latin typeface="+mj-lt"/>
              </a:rPr>
              <a:t> Galliano-Wallet</a:t>
            </a:r>
          </a:p>
        </p:txBody>
      </p:sp>
    </p:spTree>
    <p:extLst>
      <p:ext uri="{BB962C8B-B14F-4D97-AF65-F5344CB8AC3E}">
        <p14:creationId xmlns:p14="http://schemas.microsoft.com/office/powerpoint/2010/main" val="17674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63" r:id="rId3"/>
    <p:sldLayoutId id="2147483661" r:id="rId4"/>
    <p:sldLayoutId id="2147483662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76" r:id="rId11"/>
    <p:sldLayoutId id="2147483669" r:id="rId12"/>
    <p:sldLayoutId id="2147483670" r:id="rId13"/>
    <p:sldLayoutId id="2147483671" r:id="rId14"/>
    <p:sldLayoutId id="2147483674" r:id="rId15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SzPct val="125000"/>
        <a:buFontTx/>
        <a:buBlip>
          <a:blip r:embed="rId18"/>
        </a:buBlip>
        <a:defRPr sz="3000" b="1" kern="1200">
          <a:solidFill>
            <a:srgbClr val="00A3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0A3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618C-AA7F-46D3-9DCC-9A32C3422A38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DC16F-1463-42B6-B20C-F4E90BBB96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86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7631-6433-49E5-A427-CFEE76376025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BBC58-2E6C-44C8-B7E5-7003874D2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97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4C2E-FF1F-461C-BF27-99D838230364}" type="datetimeFigureOut">
              <a:rPr lang="fr-FR" smtClean="0"/>
              <a:t>02/11/2021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93AA6-95B3-49C6-BE71-79C31BE3E8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32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dr.fr/" TargetMode="Externa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DAD651C9-32F6-424D-94A4-14C1A2CC6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103120"/>
            <a:ext cx="6858000" cy="1721793"/>
          </a:xfrm>
        </p:spPr>
        <p:txBody>
          <a:bodyPr>
            <a:normAutofit fontScale="90000"/>
          </a:bodyPr>
          <a:lstStyle/>
          <a:p>
            <a:r>
              <a:rPr lang="fr-FR" sz="4000" i="1" dirty="0"/>
              <a:t>LES WEBINAIRES de TETRAE</a:t>
            </a:r>
            <a:br>
              <a:rPr lang="fr-FR" sz="2400" i="1" dirty="0"/>
            </a:br>
            <a:br>
              <a:rPr lang="fr-FR" sz="2400" i="1" dirty="0"/>
            </a:br>
            <a:r>
              <a:rPr lang="fr-FR" sz="2400" i="1" dirty="0"/>
              <a:t>18 octobre 2021 </a:t>
            </a:r>
            <a:br>
              <a:rPr lang="fr-FR" sz="2400" i="1" dirty="0"/>
            </a:br>
            <a:br>
              <a:rPr lang="fr-FR" sz="2400" i="1" dirty="0"/>
            </a:br>
            <a:endParaRPr lang="fr-FR" sz="2400" dirty="0"/>
          </a:p>
        </p:txBody>
      </p:sp>
      <p:sp>
        <p:nvSpPr>
          <p:cNvPr id="11" name="Sous-titre 10">
            <a:extLst>
              <a:ext uri="{FF2B5EF4-FFF2-40B4-BE49-F238E27FC236}">
                <a16:creationId xmlns:a16="http://schemas.microsoft.com/office/drawing/2014/main" id="{9083EFA4-1D53-4E37-B8DB-06ED2B197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4590288"/>
            <a:ext cx="6858000" cy="105156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Danielle Galliano   et   Frédéric Wallet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       </a:t>
            </a:r>
            <a:r>
              <a:rPr lang="fr-FR" sz="1600" i="1" dirty="0">
                <a:solidFill>
                  <a:schemeClr val="tx1"/>
                </a:solidFill>
              </a:rPr>
              <a:t>Animateurs nationaux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1722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1" indent="-457200" algn="l" rtl="0">
              <a:lnSpc>
                <a:spcPct val="90000"/>
              </a:lnSpc>
              <a:spcBef>
                <a:spcPct val="0"/>
              </a:spcBef>
              <a:buSzPct val="125000"/>
              <a:buBlip>
                <a:blip r:embed="rId2"/>
              </a:buBlip>
            </a:pPr>
            <a:r>
              <a:rPr lang="fr-FR" sz="2400" dirty="0">
                <a:solidFill>
                  <a:srgbClr val="00A3A6"/>
                </a:solidFill>
              </a:rPr>
              <a:t>Annexe financière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fr-FR" sz="2800" dirty="0"/>
              <a:t>Demandes aides</a:t>
            </a:r>
          </a:p>
          <a:p>
            <a:pPr marL="742950" lvl="1" indent="-285750">
              <a:buFontTx/>
              <a:buChar char="-"/>
            </a:pPr>
            <a:r>
              <a:rPr lang="fr-FR" sz="2800" dirty="0"/>
              <a:t>Demandes d’aide AIP</a:t>
            </a:r>
          </a:p>
          <a:p>
            <a:pPr marL="742950" lvl="1" indent="-285750">
              <a:buFontTx/>
              <a:buChar char="-"/>
            </a:pPr>
            <a:r>
              <a:rPr lang="fr-FR" sz="2800" dirty="0"/>
              <a:t>Demandes d’aide Région + UE</a:t>
            </a:r>
          </a:p>
          <a:p>
            <a:pPr marL="742950" lvl="1" indent="-285750">
              <a:buFontTx/>
              <a:buChar char="-"/>
            </a:pPr>
            <a:r>
              <a:rPr lang="fr-FR" sz="2800" dirty="0"/>
              <a:t>Apports des structures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Justification de dépenses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Ventilation des demandes d’aide et des coûts</a:t>
            </a:r>
          </a:p>
          <a:p>
            <a:pPr marL="742950" lvl="1" indent="-285750">
              <a:buFontTx/>
              <a:buChar char="-"/>
            </a:pPr>
            <a:r>
              <a:rPr lang="fr-FR" sz="2800" dirty="0"/>
              <a:t>Par poste de dépense</a:t>
            </a:r>
          </a:p>
          <a:p>
            <a:pPr marL="742950" lvl="1" indent="-285750">
              <a:buFontTx/>
              <a:buChar char="-"/>
            </a:pPr>
            <a:r>
              <a:rPr lang="fr-FR" sz="2800" dirty="0"/>
              <a:t>Par partenaire (scientifique et acteur)</a:t>
            </a:r>
          </a:p>
          <a:p>
            <a:pPr marL="742950" lvl="1" indent="-285750">
              <a:buFontTx/>
              <a:buChar char="-"/>
            </a:pPr>
            <a:r>
              <a:rPr lang="fr-FR" sz="2800" dirty="0"/>
              <a:t>Par année</a:t>
            </a:r>
          </a:p>
          <a:p>
            <a:pPr marL="285750" indent="-285750">
              <a:buFontTx/>
              <a:buChar char="-"/>
            </a:pPr>
            <a:endParaRPr lang="fr-FR" sz="28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fr-FR" dirty="0"/>
              <a:t>Présentation du budget global</a:t>
            </a:r>
          </a:p>
        </p:txBody>
      </p:sp>
    </p:spTree>
    <p:extLst>
      <p:ext uri="{BB962C8B-B14F-4D97-AF65-F5344CB8AC3E}">
        <p14:creationId xmlns:p14="http://schemas.microsoft.com/office/powerpoint/2010/main" val="2106211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" y="274639"/>
            <a:ext cx="9034272" cy="416242"/>
          </a:xfrm>
        </p:spPr>
        <p:txBody>
          <a:bodyPr>
            <a:noAutofit/>
          </a:bodyPr>
          <a:lstStyle/>
          <a:p>
            <a:r>
              <a:rPr lang="fr-FR" sz="2400" dirty="0"/>
              <a:t>Rappel du CALENDRIER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9" y="802640"/>
            <a:ext cx="8963152" cy="5680047"/>
          </a:xfrm>
        </p:spPr>
        <p:txBody>
          <a:bodyPr>
            <a:normAutofit lnSpcReduction="10000"/>
          </a:bodyPr>
          <a:lstStyle/>
          <a:p>
            <a:r>
              <a:rPr lang="fr-FR" sz="2200" dirty="0"/>
              <a:t>2020 : Consultation des régions via les PC : quelles priorités ? quels grands enjeux ?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fr-FR" sz="2200" dirty="0"/>
              <a:t>R</a:t>
            </a:r>
            <a:r>
              <a:rPr lang="fr-FR" sz="2200" dirty="0">
                <a:solidFill>
                  <a:schemeClr val="tx1"/>
                </a:solidFill>
              </a:rPr>
              <a:t>egroupement des thématiques et avis d’experts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fr-FR" sz="2200" dirty="0">
                <a:solidFill>
                  <a:schemeClr val="tx1"/>
                </a:solidFill>
              </a:rPr>
              <a:t>Partie cadrage national de TETRAE </a:t>
            </a:r>
          </a:p>
          <a:p>
            <a:pPr marL="742950" lvl="1" indent="0">
              <a:buNone/>
            </a:pPr>
            <a:endParaRPr lang="fr-FR" sz="2200" dirty="0">
              <a:solidFill>
                <a:schemeClr val="tx1"/>
              </a:solidFill>
            </a:endParaRPr>
          </a:p>
          <a:p>
            <a:r>
              <a:rPr lang="fr-FR" sz="2200" dirty="0"/>
              <a:t>2021 :  Poursuite de l’identification des enjeux régionaux &amp; </a:t>
            </a:r>
            <a:r>
              <a:rPr lang="fr-FR" sz="2200" dirty="0" err="1"/>
              <a:t>co</a:t>
            </a:r>
            <a:r>
              <a:rPr lang="fr-FR" sz="2200" dirty="0"/>
              <a:t>-construction des pré-projets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fr-FR" sz="2200" dirty="0">
                <a:solidFill>
                  <a:schemeClr val="tx1"/>
                </a:solidFill>
              </a:rPr>
              <a:t>1</a:t>
            </a:r>
            <a:r>
              <a:rPr lang="fr-FR" sz="2200" baseline="30000" dirty="0">
                <a:solidFill>
                  <a:schemeClr val="tx1"/>
                </a:solidFill>
              </a:rPr>
              <a:t>er</a:t>
            </a:r>
            <a:r>
              <a:rPr lang="fr-FR" sz="2200" dirty="0">
                <a:solidFill>
                  <a:schemeClr val="tx1"/>
                </a:solidFill>
              </a:rPr>
              <a:t> semestre : Déclinaison régionale du programme TETRAE - lancement de « l ’AMI »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fr-FR" sz="2200" dirty="0"/>
              <a:t>2</a:t>
            </a:r>
            <a:r>
              <a:rPr lang="fr-FR" sz="2200" baseline="30000" dirty="0"/>
              <a:t>ème</a:t>
            </a:r>
            <a:r>
              <a:rPr lang="fr-FR" sz="2200" dirty="0"/>
              <a:t> semestre : Co-construction des projets en partenariat des projets de recherches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fr-FR" sz="2200" dirty="0"/>
              <a:t>2022 - Sélection finale par le CS et validation par les Régions 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fr-FR" sz="2200" dirty="0"/>
              <a:t>Remise des projets finaux en mars 2022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fr-FR" sz="2200" dirty="0"/>
              <a:t>Sélection finale par le CS et validation par les Régions (printemps 2022)</a:t>
            </a:r>
          </a:p>
          <a:p>
            <a:pPr marL="1085850" lvl="1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fr-FR" sz="2200" dirty="0"/>
              <a:t>P</a:t>
            </a:r>
            <a:r>
              <a:rPr lang="fr-FR" sz="2200" dirty="0">
                <a:latin typeface="Calibri" panose="020F0502020204030204" pitchFamily="34" charset="0"/>
                <a:ea typeface="Calibri" panose="020F0502020204030204" pitchFamily="34" charset="0"/>
              </a:rPr>
              <a:t>our un démarrage en été 2022 pour 5 ans 2022/2027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6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03315" y="1659118"/>
            <a:ext cx="7912035" cy="4097881"/>
          </a:xfrm>
        </p:spPr>
        <p:txBody>
          <a:bodyPr>
            <a:normAutofit/>
          </a:bodyPr>
          <a:lstStyle/>
          <a:p>
            <a:r>
              <a:rPr lang="fr-FR" dirty="0"/>
              <a:t>Travailler ces concepts clefs qui structurent le programme :</a:t>
            </a:r>
          </a:p>
          <a:p>
            <a:pPr lvl="1"/>
            <a:r>
              <a:rPr lang="fr-FR" dirty="0"/>
              <a:t> dans son orientation scientifique :  </a:t>
            </a:r>
          </a:p>
          <a:p>
            <a:pPr lvl="2"/>
            <a:r>
              <a:rPr lang="fr-FR" b="1" dirty="0"/>
              <a:t>Nexus </a:t>
            </a:r>
            <a:r>
              <a:rPr lang="fr-FR" dirty="0"/>
              <a:t>: Articulation AAE - intégrant Santé des écosystèmes (agricoles et forestier) / Santé Humaine </a:t>
            </a:r>
          </a:p>
          <a:p>
            <a:pPr lvl="2"/>
            <a:r>
              <a:rPr lang="fr-FR" dirty="0"/>
              <a:t>Enjeux de </a:t>
            </a:r>
            <a:r>
              <a:rPr lang="fr-FR" b="1" dirty="0"/>
              <a:t>Transition et Territoire </a:t>
            </a:r>
          </a:p>
          <a:p>
            <a:pPr lvl="1"/>
            <a:r>
              <a:rPr lang="fr-FR" dirty="0"/>
              <a:t>dans sa démarche et ses méthodologies </a:t>
            </a:r>
          </a:p>
          <a:p>
            <a:pPr lvl="2"/>
            <a:r>
              <a:rPr lang="fr-FR" dirty="0"/>
              <a:t>Co-construction, penser le chemin </a:t>
            </a:r>
            <a:r>
              <a:rPr lang="fr-FR" b="1" dirty="0"/>
              <a:t>d’impact </a:t>
            </a:r>
          </a:p>
          <a:p>
            <a:pPr lvl="2"/>
            <a:r>
              <a:rPr lang="fr-FR" b="1" dirty="0"/>
              <a:t>Innovation ouverte, </a:t>
            </a:r>
            <a:r>
              <a:rPr lang="fr-FR" b="1" dirty="0" err="1"/>
              <a:t>agroliving</a:t>
            </a:r>
            <a:r>
              <a:rPr lang="fr-FR" b="1" dirty="0"/>
              <a:t> </a:t>
            </a:r>
            <a:r>
              <a:rPr lang="fr-FR" b="1" dirty="0" err="1"/>
              <a:t>lab</a:t>
            </a:r>
            <a:r>
              <a:rPr lang="fr-FR" b="1" dirty="0"/>
              <a:t> </a:t>
            </a:r>
            <a:r>
              <a:rPr lang="fr-FR" dirty="0"/>
              <a:t>: </a:t>
            </a:r>
          </a:p>
          <a:p>
            <a:r>
              <a:rPr lang="fr-FR" dirty="0"/>
              <a:t>Partager des références /une vision communes autour des concepts clefs, des démarches de recherches</a:t>
            </a:r>
          </a:p>
          <a:p>
            <a:r>
              <a:rPr lang="fr-FR" dirty="0"/>
              <a:t>Aider à la construction et à la réussite des projets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 des objectifs des webinaires 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38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Travailler les grands principes qui structurent le programme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130531"/>
            <a:ext cx="7886700" cy="520428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fr-FR" b="1" dirty="0"/>
              <a:t>Webinaire précédents :</a:t>
            </a:r>
          </a:p>
          <a:p>
            <a:r>
              <a:rPr lang="fr-FR" b="1" dirty="0">
                <a:solidFill>
                  <a:schemeClr val="tx1"/>
                </a:solidFill>
              </a:rPr>
              <a:t>WEB 1</a:t>
            </a:r>
            <a:r>
              <a:rPr lang="fr-FR" dirty="0">
                <a:solidFill>
                  <a:schemeClr val="tx1"/>
                </a:solidFill>
              </a:rPr>
              <a:t> </a:t>
            </a:r>
            <a:r>
              <a:rPr lang="fr-FR" b="1" dirty="0">
                <a:solidFill>
                  <a:schemeClr val="tx1"/>
                </a:solidFill>
              </a:rPr>
              <a:t>- 14/09 </a:t>
            </a:r>
            <a:r>
              <a:rPr lang="fr-FR" dirty="0">
                <a:solidFill>
                  <a:schemeClr val="tx1"/>
                </a:solidFill>
              </a:rPr>
              <a:t>- </a:t>
            </a:r>
            <a:r>
              <a:rPr lang="fr-FR" i="1" dirty="0"/>
              <a:t>Évaluer </a:t>
            </a:r>
            <a:r>
              <a:rPr lang="fr-FR" b="1" i="1" dirty="0"/>
              <a:t>l'impact de la recherche </a:t>
            </a:r>
            <a:r>
              <a:rPr lang="fr-FR" i="1" dirty="0"/>
              <a:t>: l'approche ASIRPA et enseignement pour TETRAE</a:t>
            </a:r>
            <a:r>
              <a:rPr lang="fr-FR" dirty="0"/>
              <a:t> – Pierre Benoit Joly</a:t>
            </a:r>
          </a:p>
          <a:p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 </a:t>
            </a:r>
            <a:endParaRPr lang="fr-FR" dirty="0"/>
          </a:p>
          <a:p>
            <a:pPr lvl="0"/>
            <a:r>
              <a:rPr lang="fr-FR" b="1" dirty="0">
                <a:solidFill>
                  <a:schemeClr val="tx1"/>
                </a:solidFill>
              </a:rPr>
              <a:t>WEB 2 - 5/11 </a:t>
            </a:r>
            <a:r>
              <a:rPr lang="fr-FR" b="1" dirty="0"/>
              <a:t>:</a:t>
            </a:r>
            <a:r>
              <a:rPr lang="fr-FR" dirty="0"/>
              <a:t> </a:t>
            </a:r>
            <a:r>
              <a:rPr lang="fr-FR" b="1" i="1" dirty="0"/>
              <a:t>Innovation ouverte et Agro-living </a:t>
            </a:r>
            <a:r>
              <a:rPr lang="fr-FR" b="1" i="1" dirty="0" err="1"/>
              <a:t>lab</a:t>
            </a:r>
            <a:r>
              <a:rPr lang="fr-FR" b="1" i="1" dirty="0"/>
              <a:t> </a:t>
            </a:r>
            <a:r>
              <a:rPr lang="fr-FR" i="1" dirty="0"/>
              <a:t>:  concepts et opérationnalité pour la recherche en partenariat - Alain RALLET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lvl="0"/>
            <a:r>
              <a:rPr lang="fr-FR" b="1" dirty="0">
                <a:solidFill>
                  <a:schemeClr val="tx1"/>
                </a:solidFill>
              </a:rPr>
              <a:t>WEB 3 : </a:t>
            </a:r>
            <a:r>
              <a:rPr lang="fr-FR" i="1" dirty="0"/>
              <a:t>Penser et mettre en œuvre la transition agroécologique des systèmes alimentaires dans les territoires : une approche par la santé globale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Intervenant </a:t>
            </a:r>
            <a:r>
              <a:rPr lang="fr-FR" b="1" dirty="0">
                <a:solidFill>
                  <a:schemeClr val="tx1"/>
                </a:solidFill>
              </a:rPr>
              <a:t>: Michel Duru – </a:t>
            </a:r>
            <a:r>
              <a:rPr lang="fr-FR" dirty="0">
                <a:solidFill>
                  <a:schemeClr val="tx1"/>
                </a:solidFill>
              </a:rPr>
              <a:t>Directeur de Recherche, chargé de mission à INRAE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Lundi 18 octobre : 16h - 17h30 </a:t>
            </a:r>
          </a:p>
          <a:p>
            <a:pPr marL="0" indent="0">
              <a:buNone/>
            </a:pPr>
            <a:r>
              <a:rPr lang="fr-FR" b="1" dirty="0"/>
              <a:t> </a:t>
            </a:r>
            <a:endParaRPr lang="fr-FR" dirty="0"/>
          </a:p>
          <a:p>
            <a:r>
              <a:rPr lang="fr-FR" b="1" dirty="0">
                <a:solidFill>
                  <a:schemeClr val="tx1"/>
                </a:solidFill>
              </a:rPr>
              <a:t>WEB 4 : </a:t>
            </a:r>
            <a:r>
              <a:rPr lang="fr-FR" i="1" dirty="0"/>
              <a:t>Transition et Territoires ?  Méthodologie de Valorisation ?</a:t>
            </a:r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997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INFOs</a:t>
            </a:r>
            <a:r>
              <a:rPr lang="fr-FR" dirty="0"/>
              <a:t> TETRAE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330036"/>
            <a:ext cx="7886700" cy="4904509"/>
          </a:xfrm>
        </p:spPr>
        <p:txBody>
          <a:bodyPr>
            <a:noAutofit/>
          </a:bodyPr>
          <a:lstStyle/>
          <a:p>
            <a:r>
              <a:rPr lang="fr-FR" sz="2800" dirty="0"/>
              <a:t>Date dépôt : 14 mars 2022</a:t>
            </a:r>
          </a:p>
          <a:p>
            <a:r>
              <a:rPr lang="fr-FR" sz="2800" dirty="0"/>
              <a:t>Prendre contact avec les animateurs en Région </a:t>
            </a:r>
          </a:p>
          <a:p>
            <a:r>
              <a:rPr lang="fr-FR" sz="2800" dirty="0"/>
              <a:t>Projet  :</a:t>
            </a:r>
          </a:p>
          <a:p>
            <a:pPr lvl="1"/>
            <a:r>
              <a:rPr lang="fr-FR" sz="2800" dirty="0"/>
              <a:t>Formulaire scientifique</a:t>
            </a:r>
          </a:p>
          <a:p>
            <a:pPr lvl="1"/>
            <a:r>
              <a:rPr lang="fr-FR" sz="2800" dirty="0"/>
              <a:t>Formulaire administratif </a:t>
            </a:r>
          </a:p>
          <a:p>
            <a:pPr lvl="1"/>
            <a:r>
              <a:rPr lang="fr-FR" sz="2800" dirty="0"/>
              <a:t>Partie Financière </a:t>
            </a:r>
          </a:p>
          <a:p>
            <a:pPr lvl="1"/>
            <a:endParaRPr lang="fr-FR" sz="2800" dirty="0"/>
          </a:p>
          <a:p>
            <a:r>
              <a:rPr lang="fr-FR" sz="2800" dirty="0"/>
              <a:t>Candidature à déposer sur le Site Web </a:t>
            </a:r>
            <a:r>
              <a:rPr lang="fr-FR" sz="2800" dirty="0" err="1"/>
              <a:t>Tetrae</a:t>
            </a:r>
            <a:endParaRPr lang="fr-FR" sz="2800" dirty="0"/>
          </a:p>
          <a:p>
            <a:pPr lvl="1"/>
            <a:r>
              <a:rPr lang="fr-FR" sz="2600" dirty="0">
                <a:hlinkClick r:id="rId2"/>
              </a:rPr>
              <a:t>https://www.psdr.fr</a:t>
            </a:r>
            <a:r>
              <a:rPr lang="fr-FR" sz="2600" dirty="0"/>
              <a:t> – page « vers TETRAE » </a:t>
            </a:r>
          </a:p>
          <a:p>
            <a:pPr lvl="1"/>
            <a:r>
              <a:rPr lang="fr-FR" sz="2600" dirty="0"/>
              <a:t>Site propre </a:t>
            </a:r>
            <a:r>
              <a:rPr lang="fr-FR" sz="2600" dirty="0" err="1"/>
              <a:t>Tetrae</a:t>
            </a:r>
            <a:r>
              <a:rPr lang="fr-FR" sz="2600"/>
              <a:t> en </a:t>
            </a:r>
            <a:r>
              <a:rPr lang="fr-FR" sz="2600" dirty="0"/>
              <a:t>cours de finalisation </a:t>
            </a:r>
          </a:p>
        </p:txBody>
      </p:sp>
    </p:spTree>
    <p:extLst>
      <p:ext uri="{BB962C8B-B14F-4D97-AF65-F5344CB8AC3E}">
        <p14:creationId xmlns:p14="http://schemas.microsoft.com/office/powerpoint/2010/main" val="114223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0194" y="169682"/>
            <a:ext cx="8025156" cy="1762813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WEB 2 : Innovation Ouverte et Agro-living </a:t>
            </a:r>
            <a:r>
              <a:rPr lang="fr-FR" dirty="0" err="1"/>
              <a:t>Lab</a:t>
            </a:r>
            <a:r>
              <a:rPr lang="fr-FR" dirty="0"/>
              <a:t> : concepts et opérationnalité pour la recherche en partenariat 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424045"/>
            <a:ext cx="7886700" cy="4267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r>
              <a:rPr lang="fr-FR" sz="3600" dirty="0">
                <a:solidFill>
                  <a:schemeClr val="tx1"/>
                </a:solidFill>
              </a:rPr>
              <a:t>Michel Duru </a:t>
            </a:r>
          </a:p>
          <a:p>
            <a:pPr marL="457200" lvl="1" indent="0">
              <a:buNone/>
            </a:pPr>
            <a:r>
              <a:rPr lang="fr-FR" i="1" dirty="0">
                <a:solidFill>
                  <a:schemeClr val="tx1"/>
                </a:solidFill>
              </a:rPr>
              <a:t>Professeur d’Economie à Paris Saclay </a:t>
            </a:r>
          </a:p>
          <a:p>
            <a:pPr marL="457200" lvl="1" indent="0">
              <a:buNone/>
            </a:pPr>
            <a:r>
              <a:rPr lang="fr-FR" i="1" dirty="0"/>
              <a:t>Travaux sur les thématiques de l’Innovation et d’Economie Régionale - Transition numérique …</a:t>
            </a:r>
          </a:p>
          <a:p>
            <a:pPr marL="457200" lvl="1" indent="0">
              <a:buNone/>
            </a:pPr>
            <a:r>
              <a:rPr lang="fr-FR" i="1" dirty="0"/>
              <a:t>Apports clefs sur le rôle des Proximités dans l’innovation </a:t>
            </a:r>
          </a:p>
          <a:p>
            <a:pPr marL="457200" lvl="1" indent="0">
              <a:buNone/>
            </a:pPr>
            <a:r>
              <a:rPr lang="fr-FR" i="1" dirty="0"/>
              <a:t>Expérience PSDR : membre du Conseil scientifique du PSDR</a:t>
            </a:r>
          </a:p>
        </p:txBody>
      </p:sp>
    </p:spTree>
    <p:extLst>
      <p:ext uri="{BB962C8B-B14F-4D97-AF65-F5344CB8AC3E}">
        <p14:creationId xmlns:p14="http://schemas.microsoft.com/office/powerpoint/2010/main" val="246148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" y="198120"/>
            <a:ext cx="8851392" cy="725424"/>
          </a:xfrm>
        </p:spPr>
        <p:txBody>
          <a:bodyPr>
            <a:normAutofit fontScale="90000"/>
          </a:bodyPr>
          <a:lstStyle/>
          <a:p>
            <a:r>
              <a:rPr lang="fr-FR" sz="2400" dirty="0"/>
              <a:t>1. Présentation et discussion autour des documents supports de l’appel à projet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3545"/>
            <a:ext cx="9144000" cy="529814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sz="2000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Les formulaires 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Formulaire administratif 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Scientifique 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Financier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Dépôt Site web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Site Web sur </a:t>
            </a:r>
            <a:r>
              <a:rPr lang="fr-FR" dirty="0" err="1"/>
              <a:t>eZPublish</a:t>
            </a:r>
            <a:endParaRPr lang="fr-FR" dirty="0"/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Site national TETRAE avec des déclinaisons régionales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Utilisation du site TETRAE pour la gestion de l’AAP (documents supports + dépôt des candidatures)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Prestataire en contact avec C. Goya/ Première mouture du site fin juillet 2021</a:t>
            </a:r>
          </a:p>
        </p:txBody>
      </p:sp>
    </p:spTree>
    <p:extLst>
      <p:ext uri="{BB962C8B-B14F-4D97-AF65-F5344CB8AC3E}">
        <p14:creationId xmlns:p14="http://schemas.microsoft.com/office/powerpoint/2010/main" val="408286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1" indent="-457200" algn="l" rtl="0">
              <a:lnSpc>
                <a:spcPct val="90000"/>
              </a:lnSpc>
              <a:spcBef>
                <a:spcPct val="0"/>
              </a:spcBef>
              <a:buSzPct val="125000"/>
              <a:buBlip>
                <a:blip r:embed="rId2"/>
              </a:buBlip>
            </a:pPr>
            <a:r>
              <a:rPr lang="fr-FR" sz="2400" dirty="0">
                <a:solidFill>
                  <a:srgbClr val="00A3A6"/>
                </a:solidFill>
              </a:rPr>
              <a:t>Formulaire Scientifique (1/2)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000" b="1" dirty="0">
                <a:solidFill>
                  <a:srgbClr val="275662"/>
                </a:solidFill>
              </a:rPr>
              <a:t>Identité du projet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Nom et acronyme, mots-clés, résumé</a:t>
            </a:r>
          </a:p>
          <a:p>
            <a:pPr lvl="0"/>
            <a:r>
              <a:rPr lang="fr-FR" sz="2000" b="1" dirty="0">
                <a:solidFill>
                  <a:srgbClr val="275662"/>
                </a:solidFill>
              </a:rPr>
              <a:t>Positionnement stratégique du projet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Correspondance par rapport aux thèmes de l’appel à proposition TETRAE (transition, approches </a:t>
            </a:r>
            <a:r>
              <a:rPr lang="fr-FR" sz="2000" dirty="0" err="1"/>
              <a:t>nexus</a:t>
            </a:r>
            <a:r>
              <a:rPr lang="fr-FR" sz="2000" dirty="0"/>
              <a:t> et innovation ouverte…)</a:t>
            </a:r>
          </a:p>
          <a:p>
            <a:pPr marL="285750" indent="-285750">
              <a:buFontTx/>
              <a:buChar char="-"/>
            </a:pPr>
            <a:r>
              <a:rPr lang="fr-FR" sz="2000" dirty="0"/>
              <a:t>Correspondance par rapport aux thématiques régionales prioritaires (AMI régional le cas échéant), aux enjeux régionaux et aux attentes et besoins des acteurs</a:t>
            </a:r>
            <a:r>
              <a:rPr lang="fr-FR" sz="1200" dirty="0"/>
              <a:t> </a:t>
            </a:r>
          </a:p>
          <a:p>
            <a:pPr marL="285750" indent="-285750">
              <a:buFontTx/>
              <a:buChar char="-"/>
            </a:pPr>
            <a:endParaRPr lang="fr-FR" sz="20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249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Formulaire Scientifique (2/2)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9394" y="1251253"/>
            <a:ext cx="7260129" cy="454904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275662"/>
                </a:solidFill>
              </a:rPr>
              <a:t>Description du projet</a:t>
            </a:r>
          </a:p>
          <a:p>
            <a:pPr marL="342900" indent="-342900">
              <a:buAutoNum type="arabicPeriod"/>
            </a:pPr>
            <a:r>
              <a:rPr lang="fr-FR" dirty="0"/>
              <a:t>Objectifs scientifiques et finalités opérationnelles du projet</a:t>
            </a:r>
          </a:p>
          <a:p>
            <a:pPr marL="342900" indent="-342900">
              <a:buAutoNum type="arabicPeriod"/>
            </a:pPr>
            <a:r>
              <a:rPr lang="fr-FR" dirty="0"/>
              <a:t>Principales questions et hypothèses de recherche, et positionnement par rapport à l’état de l’art scientifique </a:t>
            </a:r>
          </a:p>
          <a:p>
            <a:pPr marL="342900" indent="-342900">
              <a:buAutoNum type="arabicPeriod"/>
            </a:pPr>
            <a:r>
              <a:rPr lang="fr-FR" dirty="0"/>
              <a:t>Originalité, caractère innovant et dimension transformatrice du projet</a:t>
            </a:r>
          </a:p>
          <a:p>
            <a:pPr marL="342900" indent="-342900">
              <a:buAutoNum type="arabicPeriod"/>
            </a:pPr>
            <a:r>
              <a:rPr lang="fr-FR" dirty="0"/>
              <a:t>Démarche interdisciplinaire</a:t>
            </a:r>
          </a:p>
          <a:p>
            <a:pPr marL="342900" indent="-342900">
              <a:buAutoNum type="arabicPeriod"/>
            </a:pPr>
            <a:r>
              <a:rPr lang="fr-FR" dirty="0"/>
              <a:t>Méthodes scientifiques</a:t>
            </a:r>
          </a:p>
          <a:p>
            <a:pPr marL="342900" indent="-342900">
              <a:buAutoNum type="arabicPeriod"/>
            </a:pPr>
            <a:r>
              <a:rPr lang="fr-FR" dirty="0"/>
              <a:t>Démarche partenariale</a:t>
            </a:r>
          </a:p>
          <a:p>
            <a:pPr marL="342900" indent="-342900">
              <a:buAutoNum type="arabicPeriod"/>
            </a:pPr>
            <a:r>
              <a:rPr lang="fr-FR" dirty="0"/>
              <a:t>Territoires concernés et argumentation de leurs choix</a:t>
            </a:r>
          </a:p>
          <a:p>
            <a:pPr marL="342900" indent="-342900">
              <a:buAutoNum type="arabicPeriod"/>
            </a:pPr>
            <a:r>
              <a:rPr lang="fr-FR" dirty="0"/>
              <a:t>Résultats escomptés et valeur ajoutée scientifique du projet</a:t>
            </a:r>
          </a:p>
          <a:p>
            <a:r>
              <a:rPr lang="fr-FR" b="1" dirty="0">
                <a:solidFill>
                  <a:srgbClr val="275662"/>
                </a:solidFill>
              </a:rPr>
              <a:t>Stratégie, plan de valorisation et de diffusion des résultats</a:t>
            </a:r>
          </a:p>
          <a:p>
            <a:r>
              <a:rPr lang="fr-FR" b="1" dirty="0">
                <a:solidFill>
                  <a:srgbClr val="275662"/>
                </a:solidFill>
              </a:rPr>
              <a:t>Description du travail par volets de recherche et de valorisation</a:t>
            </a:r>
          </a:p>
          <a:p>
            <a:r>
              <a:rPr lang="fr-FR" b="1" dirty="0">
                <a:solidFill>
                  <a:srgbClr val="275662"/>
                </a:solidFill>
              </a:rPr>
              <a:t>Gouvernance du projet </a:t>
            </a:r>
          </a:p>
        </p:txBody>
      </p:sp>
    </p:spTree>
    <p:extLst>
      <p:ext uri="{BB962C8B-B14F-4D97-AF65-F5344CB8AC3E}">
        <p14:creationId xmlns:p14="http://schemas.microsoft.com/office/powerpoint/2010/main" val="677105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1" indent="-457200" algn="l" rtl="0">
              <a:lnSpc>
                <a:spcPct val="90000"/>
              </a:lnSpc>
              <a:spcBef>
                <a:spcPct val="0"/>
              </a:spcBef>
              <a:buSzPct val="125000"/>
              <a:buBlip>
                <a:blip r:embed="rId2"/>
              </a:buBlip>
            </a:pPr>
            <a:r>
              <a:rPr lang="fr-FR" sz="2400" dirty="0">
                <a:solidFill>
                  <a:srgbClr val="00A3A6"/>
                </a:solidFill>
              </a:rPr>
              <a:t>Formulaire administratif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09934" y="1037880"/>
            <a:ext cx="7500653" cy="484430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275662"/>
                </a:solidFill>
              </a:rPr>
              <a:t>Fiche d’identité du projet</a:t>
            </a:r>
          </a:p>
          <a:p>
            <a:pPr marL="285750" indent="-285750">
              <a:buFontTx/>
              <a:buChar char="-"/>
            </a:pPr>
            <a:r>
              <a:rPr lang="fr-FR" dirty="0"/>
              <a:t>Nom/Acronyme</a:t>
            </a:r>
          </a:p>
          <a:p>
            <a:pPr marL="285750" indent="-285750">
              <a:buFontTx/>
              <a:buChar char="-"/>
            </a:pPr>
            <a:r>
              <a:rPr lang="fr-FR" dirty="0"/>
              <a:t>Responsable scientifique</a:t>
            </a:r>
          </a:p>
          <a:p>
            <a:pPr marL="285750" indent="-285750">
              <a:buFontTx/>
              <a:buChar char="-"/>
            </a:pPr>
            <a:r>
              <a:rPr lang="fr-FR" dirty="0"/>
              <a:t>Référent acteur</a:t>
            </a:r>
          </a:p>
          <a:p>
            <a:pPr marL="285750" indent="-285750">
              <a:buFontTx/>
              <a:buChar char="-"/>
            </a:pPr>
            <a:r>
              <a:rPr lang="fr-FR" dirty="0"/>
              <a:t>Région</a:t>
            </a:r>
          </a:p>
          <a:p>
            <a:r>
              <a:rPr lang="fr-FR" b="1" dirty="0">
                <a:solidFill>
                  <a:srgbClr val="275662"/>
                </a:solidFill>
              </a:rPr>
              <a:t>Présentation des équipes et des partenaires</a:t>
            </a:r>
          </a:p>
          <a:p>
            <a:pPr marL="285750" indent="-285750">
              <a:buFontTx/>
              <a:buChar char="-"/>
            </a:pPr>
            <a:r>
              <a:rPr lang="fr-FR" dirty="0"/>
              <a:t>Synthèse ensemble des équipes et structures partenaires</a:t>
            </a:r>
          </a:p>
          <a:p>
            <a:r>
              <a:rPr lang="en-US" b="1" dirty="0">
                <a:solidFill>
                  <a:srgbClr val="275662"/>
                </a:solidFill>
              </a:rPr>
              <a:t>Fiches des </a:t>
            </a:r>
            <a:r>
              <a:rPr lang="en-US" b="1" dirty="0" err="1">
                <a:solidFill>
                  <a:srgbClr val="275662"/>
                </a:solidFill>
              </a:rPr>
              <a:t>Equipes</a:t>
            </a:r>
            <a:r>
              <a:rPr lang="en-US" b="1" dirty="0">
                <a:solidFill>
                  <a:srgbClr val="275662"/>
                </a:solidFill>
              </a:rPr>
              <a:t> de </a:t>
            </a:r>
            <a:r>
              <a:rPr lang="en-US" b="1" dirty="0" err="1">
                <a:solidFill>
                  <a:srgbClr val="275662"/>
                </a:solidFill>
              </a:rPr>
              <a:t>Recherche</a:t>
            </a:r>
            <a:r>
              <a:rPr lang="en-US" b="1" dirty="0">
                <a:solidFill>
                  <a:srgbClr val="275662"/>
                </a:solidFill>
              </a:rPr>
              <a:t> </a:t>
            </a:r>
            <a:r>
              <a:rPr lang="en-US" b="1" dirty="0" err="1">
                <a:solidFill>
                  <a:srgbClr val="275662"/>
                </a:solidFill>
              </a:rPr>
              <a:t>Participantes</a:t>
            </a:r>
            <a:endParaRPr lang="en-US" b="1" dirty="0">
              <a:solidFill>
                <a:srgbClr val="275662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/>
              <a:t>Membres, ETP</a:t>
            </a:r>
          </a:p>
          <a:p>
            <a:pPr marL="285750" indent="-285750">
              <a:buFontTx/>
              <a:buChar char="-"/>
            </a:pPr>
            <a:r>
              <a:rPr lang="fr-FR" dirty="0"/>
              <a:t>Savoir-faire de l’équipe et du responsable du projet</a:t>
            </a:r>
          </a:p>
          <a:p>
            <a:r>
              <a:rPr lang="fr-FR" b="1" dirty="0">
                <a:solidFill>
                  <a:srgbClr val="275662"/>
                </a:solidFill>
              </a:rPr>
              <a:t>Fiches des Acteurs ou Réseaux d’Acteurs Impliqués dans le Projet</a:t>
            </a:r>
          </a:p>
          <a:p>
            <a:pPr marL="285750" indent="-285750">
              <a:buFontTx/>
              <a:buChar char="-"/>
            </a:pPr>
            <a:r>
              <a:rPr lang="fr-FR" dirty="0"/>
              <a:t>Membres, ETP</a:t>
            </a:r>
          </a:p>
          <a:p>
            <a:pPr marL="285750" indent="-285750">
              <a:buFontTx/>
              <a:buChar char="-"/>
            </a:pPr>
            <a:r>
              <a:rPr lang="fr-FR" dirty="0"/>
              <a:t>Savoir-faire du partenaire et du responsable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16410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2235</TotalTime>
  <Words>769</Words>
  <Application>Microsoft Macintosh PowerPoint</Application>
  <PresentationFormat>Affichage à l'écran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Raleway</vt:lpstr>
      <vt:lpstr>Arial</vt:lpstr>
      <vt:lpstr>Calibri</vt:lpstr>
      <vt:lpstr>Calibri Light</vt:lpstr>
      <vt:lpstr>Wingdings</vt:lpstr>
      <vt:lpstr>Thème Office</vt:lpstr>
      <vt:lpstr>2_Conception personnalisée</vt:lpstr>
      <vt:lpstr>1_Conception personnalisée</vt:lpstr>
      <vt:lpstr>Conception personnalisée</vt:lpstr>
      <vt:lpstr>LES WEBINAIRES de TETRAE  18 octobre 2021   </vt:lpstr>
      <vt:lpstr>Rappel des objectifs des webinaires </vt:lpstr>
      <vt:lpstr>Travailler les grands principes qui structurent le programme  </vt:lpstr>
      <vt:lpstr>INFOs TETRAE</vt:lpstr>
      <vt:lpstr>WEB 2 : Innovation Ouverte et Agro-living Lab : concepts et opérationnalité pour la recherche en partenariat  </vt:lpstr>
      <vt:lpstr>1. Présentation et discussion autour des documents supports de l’appel à projet </vt:lpstr>
      <vt:lpstr>Formulaire Scientifique (1/2)</vt:lpstr>
      <vt:lpstr>Formulaire Scientifique (2/2)</vt:lpstr>
      <vt:lpstr>Formulaire administratif </vt:lpstr>
      <vt:lpstr>Annexe financière</vt:lpstr>
      <vt:lpstr>Rappel du CALENDRIER 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</dc:creator>
  <cp:lastModifiedBy>Jiao Huang</cp:lastModifiedBy>
  <cp:revision>114</cp:revision>
  <cp:lastPrinted>2021-10-05T09:41:07Z</cp:lastPrinted>
  <dcterms:created xsi:type="dcterms:W3CDTF">2019-12-11T10:12:20Z</dcterms:created>
  <dcterms:modified xsi:type="dcterms:W3CDTF">2021-11-02T13:51:19Z</dcterms:modified>
</cp:coreProperties>
</file>