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68" r:id="rId1"/>
    <p:sldMasterId id="2147483980" r:id="rId2"/>
  </p:sldMasterIdLst>
  <p:notesMasterIdLst>
    <p:notesMasterId r:id="rId36"/>
  </p:notesMasterIdLst>
  <p:sldIdLst>
    <p:sldId id="297" r:id="rId3"/>
    <p:sldId id="298" r:id="rId4"/>
    <p:sldId id="300" r:id="rId5"/>
    <p:sldId id="272" r:id="rId6"/>
    <p:sldId id="287" r:id="rId7"/>
    <p:sldId id="274" r:id="rId8"/>
    <p:sldId id="267" r:id="rId9"/>
    <p:sldId id="257" r:id="rId10"/>
    <p:sldId id="258" r:id="rId11"/>
    <p:sldId id="259" r:id="rId12"/>
    <p:sldId id="260" r:id="rId13"/>
    <p:sldId id="261" r:id="rId14"/>
    <p:sldId id="262" r:id="rId15"/>
    <p:sldId id="268" r:id="rId16"/>
    <p:sldId id="264" r:id="rId17"/>
    <p:sldId id="266" r:id="rId18"/>
    <p:sldId id="270" r:id="rId19"/>
    <p:sldId id="288" r:id="rId20"/>
    <p:sldId id="289" r:id="rId21"/>
    <p:sldId id="271" r:id="rId22"/>
    <p:sldId id="276" r:id="rId23"/>
    <p:sldId id="278" r:id="rId24"/>
    <p:sldId id="280" r:id="rId25"/>
    <p:sldId id="279" r:id="rId26"/>
    <p:sldId id="286" r:id="rId27"/>
    <p:sldId id="290" r:id="rId28"/>
    <p:sldId id="291" r:id="rId29"/>
    <p:sldId id="292" r:id="rId30"/>
    <p:sldId id="293" r:id="rId31"/>
    <p:sldId id="294" r:id="rId32"/>
    <p:sldId id="295" r:id="rId33"/>
    <p:sldId id="296" r:id="rId34"/>
    <p:sldId id="301" r:id="rId35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120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AF4001-B530-BA41-A32E-F38F1CE96875}" type="datetimeFigureOut">
              <a:rPr lang="fr-FR" smtClean="0"/>
              <a:t>12/10/2021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B6CD84-84F8-9248-8675-0B0F0EF51B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07044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Enquête sur un concept</a:t>
            </a:r>
            <a:r>
              <a:rPr lang="fr-FR" baseline="0" dirty="0" smtClean="0"/>
              <a:t> loi d’être au-dessus de tout soupçon</a:t>
            </a:r>
          </a:p>
          <a:p>
            <a:r>
              <a:rPr lang="fr-FR" baseline="0" dirty="0" smtClean="0"/>
              <a:t>Investiguer l’ouverture comme un processus qui a connu des phases</a:t>
            </a:r>
          </a:p>
          <a:p>
            <a:r>
              <a:rPr lang="fr-FR" baseline="0" dirty="0" smtClean="0"/>
              <a:t>Des choses à retenir par phase, ne pas opposer les phases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B6CD84-84F8-9248-8675-0B0F0EF51B13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5872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8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1BF9A-A283-5F42-921E-4D5AE77E379F}" type="datetimeFigureOut">
              <a:rPr lang="fr-FR" smtClean="0"/>
              <a:t>12/10/2021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1BF9A-A283-5F42-921E-4D5AE77E379F}" type="datetimeFigureOut">
              <a:rPr lang="fr-FR" smtClean="0"/>
              <a:t>12/10/2021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F54D8-38CA-8D4D-A141-632EE52818F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1BF9A-A283-5F42-921E-4D5AE77E379F}" type="datetimeFigureOut">
              <a:rPr lang="fr-FR" smtClean="0"/>
              <a:t>12/10/2021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F54D8-38CA-8D4D-A141-632EE52818F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 - Version 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48F33C8C-4663-47F8-AAC2-AA7669DF27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1382" y="1272216"/>
            <a:ext cx="1160145" cy="313373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4405A067-B49C-4F11-A938-80BC29FEEB6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37628"/>
            <a:ext cx="4076700" cy="2790825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EC5A9449-A06C-4EA1-A540-CB2DC3C4934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979" y="2862261"/>
            <a:ext cx="235744" cy="321469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0A9A26A8-F041-4097-AF69-174D33070FC9}"/>
              </a:ext>
            </a:extLst>
          </p:cNvPr>
          <p:cNvSpPr/>
          <p:nvPr userDrawn="1"/>
        </p:nvSpPr>
        <p:spPr>
          <a:xfrm>
            <a:off x="0" y="5994603"/>
            <a:ext cx="9144000" cy="8645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noFill/>
              </a:ln>
              <a:solidFill>
                <a:schemeClr val="bg1"/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BF5AA71-3F4D-4E9E-BA5E-688B6C5A5C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01382" y="2767205"/>
            <a:ext cx="6858000" cy="1057708"/>
          </a:xfrm>
        </p:spPr>
        <p:txBody>
          <a:bodyPr anchor="t" anchorCtr="0">
            <a:normAutofit/>
          </a:bodyPr>
          <a:lstStyle>
            <a:lvl1pPr marL="0" indent="0" algn="l">
              <a:buFontTx/>
              <a:buNone/>
              <a:defRPr sz="3600"/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74FC2D0F-6FA4-4470-9D28-7A04906292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01382" y="3634444"/>
            <a:ext cx="6858000" cy="654923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27566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5488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 - Version 2">
    <p:bg>
      <p:bgPr>
        <a:solidFill>
          <a:srgbClr val="00A3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48F33C8C-4663-47F8-AAC2-AA7669DF27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1382" y="1272216"/>
            <a:ext cx="1160145" cy="313372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4405A067-B49C-4F11-A938-80BC29FEEB6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37628"/>
            <a:ext cx="4076699" cy="2790825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EC5A9449-A06C-4EA1-A540-CB2DC3C4934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979" y="2862261"/>
            <a:ext cx="235743" cy="321469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0A9A26A8-F041-4097-AF69-174D33070FC9}"/>
              </a:ext>
            </a:extLst>
          </p:cNvPr>
          <p:cNvSpPr/>
          <p:nvPr userDrawn="1"/>
        </p:nvSpPr>
        <p:spPr>
          <a:xfrm>
            <a:off x="0" y="5994603"/>
            <a:ext cx="9144000" cy="864524"/>
          </a:xfrm>
          <a:prstGeom prst="rect">
            <a:avLst/>
          </a:prstGeom>
          <a:solidFill>
            <a:srgbClr val="00A3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noFill/>
              </a:ln>
              <a:solidFill>
                <a:schemeClr val="bg1"/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BF5AA71-3F4D-4E9E-BA5E-688B6C5A5C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01382" y="2767205"/>
            <a:ext cx="6858000" cy="1057708"/>
          </a:xfrm>
        </p:spPr>
        <p:txBody>
          <a:bodyPr anchor="t" anchorCtr="0">
            <a:normAutofit/>
          </a:bodyPr>
          <a:lstStyle>
            <a:lvl1pPr marL="0" indent="0" algn="l">
              <a:buFontTx/>
              <a:buNone/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74FC2D0F-6FA4-4470-9D28-7A04906292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01382" y="3634444"/>
            <a:ext cx="6858000" cy="654923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27566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6284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classi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8331" y="149629"/>
            <a:ext cx="7662257" cy="888251"/>
          </a:xfrm>
        </p:spPr>
        <p:txBody>
          <a:bodyPr anchor="ctr" anchorCtr="0">
            <a:normAutofit/>
          </a:bodyPr>
          <a:lstStyle>
            <a:lvl1pPr>
              <a:defRPr sz="3000"/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0458" y="1537856"/>
            <a:ext cx="7260129" cy="4006733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C77E12C6-00F3-439F-A2FE-1D2F0A604A8D}"/>
              </a:ext>
            </a:extLst>
          </p:cNvPr>
          <p:cNvSpPr>
            <a:spLocks noGrp="1"/>
          </p:cNvSpPr>
          <p:nvPr>
            <p:ph type="subTitle" idx="10"/>
          </p:nvPr>
        </p:nvSpPr>
        <p:spPr>
          <a:xfrm>
            <a:off x="1250459" y="858838"/>
            <a:ext cx="7260128" cy="679018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27566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54954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e intermédi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920240"/>
            <a:ext cx="9144000" cy="1057708"/>
          </a:xfrm>
        </p:spPr>
        <p:txBody>
          <a:bodyPr anchor="b">
            <a:normAutofit/>
          </a:bodyPr>
          <a:lstStyle>
            <a:lvl1pPr algn="ctr">
              <a:defRPr sz="4000"/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161462"/>
            <a:ext cx="6858000" cy="1684857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27566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63860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1972" y="1747089"/>
            <a:ext cx="7293378" cy="4009910"/>
          </a:xfrm>
        </p:spPr>
        <p:txBody>
          <a:bodyPr/>
          <a:lstStyle>
            <a:lvl1pPr>
              <a:defRPr sz="2400" b="0"/>
            </a:lvl1pPr>
            <a:lvl2pPr>
              <a:defRPr sz="2200"/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C00E4042-F103-41C7-A8C2-1E73691C43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8331" y="149629"/>
            <a:ext cx="7662257" cy="888251"/>
          </a:xfrm>
        </p:spPr>
        <p:txBody>
          <a:bodyPr anchor="ctr" anchorCtr="0">
            <a:normAutofit/>
          </a:bodyPr>
          <a:lstStyle>
            <a:lvl1pPr>
              <a:defRPr sz="3000"/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3D16F62D-3288-44C0-94E9-C3D02F2826CC}"/>
              </a:ext>
            </a:extLst>
          </p:cNvPr>
          <p:cNvSpPr>
            <a:spLocks noGrp="1"/>
          </p:cNvSpPr>
          <p:nvPr>
            <p:ph type="subTitle" idx="10"/>
          </p:nvPr>
        </p:nvSpPr>
        <p:spPr>
          <a:xfrm>
            <a:off x="1250458" y="858838"/>
            <a:ext cx="7260129" cy="679018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27566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83143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3658" y="1537856"/>
            <a:ext cx="3301192" cy="4351338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1402" y="1537856"/>
            <a:ext cx="3301192" cy="4351338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049260C-DFCE-4742-A383-0E8E40516B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8331" y="149629"/>
            <a:ext cx="7662257" cy="888251"/>
          </a:xfrm>
        </p:spPr>
        <p:txBody>
          <a:bodyPr anchor="ctr" anchorCtr="0">
            <a:normAutofit/>
          </a:bodyPr>
          <a:lstStyle>
            <a:lvl1pPr>
              <a:defRPr sz="3000"/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481FB95A-986F-409A-BA0C-DB98244D370D}"/>
              </a:ext>
            </a:extLst>
          </p:cNvPr>
          <p:cNvSpPr>
            <a:spLocks noGrp="1"/>
          </p:cNvSpPr>
          <p:nvPr>
            <p:ph type="subTitle" idx="10"/>
          </p:nvPr>
        </p:nvSpPr>
        <p:spPr>
          <a:xfrm>
            <a:off x="1250458" y="858838"/>
            <a:ext cx="7260129" cy="679018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27566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8055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0458" y="1537856"/>
            <a:ext cx="3247723" cy="817594"/>
          </a:xfrm>
        </p:spPr>
        <p:txBody>
          <a:bodyPr anchor="b">
            <a:norm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0458" y="2355450"/>
            <a:ext cx="3247723" cy="336939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86816" y="1537856"/>
            <a:ext cx="3263718" cy="817594"/>
          </a:xfrm>
        </p:spPr>
        <p:txBody>
          <a:bodyPr anchor="b">
            <a:norm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86816" y="2355450"/>
            <a:ext cx="3263718" cy="336939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B6FE5FF0-308D-4BEA-A2B8-273A15920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8331" y="149629"/>
            <a:ext cx="7662257" cy="888251"/>
          </a:xfrm>
        </p:spPr>
        <p:txBody>
          <a:bodyPr anchor="ctr" anchorCtr="0">
            <a:normAutofit/>
          </a:bodyPr>
          <a:lstStyle>
            <a:lvl1pPr>
              <a:defRPr sz="3000"/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4068979D-31F0-453F-A511-275008CD94FE}"/>
              </a:ext>
            </a:extLst>
          </p:cNvPr>
          <p:cNvSpPr>
            <a:spLocks noGrp="1"/>
          </p:cNvSpPr>
          <p:nvPr>
            <p:ph type="subTitle" idx="10"/>
          </p:nvPr>
        </p:nvSpPr>
        <p:spPr>
          <a:xfrm>
            <a:off x="1250458" y="858838"/>
            <a:ext cx="7260129" cy="679018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27566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0034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2D72F5C4-C7B0-4DC4-859A-A0EF010A93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8331" y="149629"/>
            <a:ext cx="7662257" cy="888251"/>
          </a:xfrm>
        </p:spPr>
        <p:txBody>
          <a:bodyPr anchor="ctr" anchorCtr="0">
            <a:normAutofit/>
          </a:bodyPr>
          <a:lstStyle>
            <a:lvl1pPr>
              <a:defRPr sz="3000"/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7390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1BF9A-A283-5F42-921E-4D5AE77E379F}" type="datetimeFigureOut">
              <a:rPr lang="fr-FR" smtClean="0"/>
              <a:t>12/10/2021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F54D8-38CA-8D4D-A141-632EE52818F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642214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581890"/>
            <a:ext cx="4629150" cy="50624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1A161D90-8CEB-43C5-B5C5-E16450DD9099}"/>
              </a:ext>
            </a:extLst>
          </p:cNvPr>
          <p:cNvSpPr>
            <a:spLocks noGrp="1"/>
          </p:cNvSpPr>
          <p:nvPr>
            <p:ph type="subTitle" idx="10"/>
          </p:nvPr>
        </p:nvSpPr>
        <p:spPr>
          <a:xfrm>
            <a:off x="1138843" y="1492133"/>
            <a:ext cx="2440175" cy="1101437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27566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  <a:endParaRPr lang="en-US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4B498EB6-14FF-4794-BB07-42C86721F093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1138844" y="2593570"/>
            <a:ext cx="2440174" cy="3050772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454725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38323906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581890"/>
            <a:ext cx="4629150" cy="5037514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FB3E39DD-4EF5-40BB-B7DF-0FBC1CA61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8843" y="581890"/>
            <a:ext cx="2440175" cy="910244"/>
          </a:xfrm>
        </p:spPr>
        <p:txBody>
          <a:bodyPr anchor="t" anchorCtr="0">
            <a:normAutofit/>
          </a:bodyPr>
          <a:lstStyle>
            <a:lvl1pPr>
              <a:defRPr sz="2400"/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EE58761D-328C-41E9-9379-256236BD2D5C}"/>
              </a:ext>
            </a:extLst>
          </p:cNvPr>
          <p:cNvSpPr>
            <a:spLocks noGrp="1"/>
          </p:cNvSpPr>
          <p:nvPr>
            <p:ph type="subTitle" idx="10"/>
          </p:nvPr>
        </p:nvSpPr>
        <p:spPr>
          <a:xfrm>
            <a:off x="1138843" y="1492133"/>
            <a:ext cx="2440175" cy="1101437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27566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  <a:endParaRPr lang="en-US" dirty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D896CCA9-291E-425F-AF04-DFA8C86B5468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1138844" y="2593570"/>
            <a:ext cx="2440174" cy="3050772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23742683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30284" y="1424045"/>
            <a:ext cx="7285066" cy="4009910"/>
          </a:xfrm>
        </p:spPr>
        <p:txBody>
          <a:bodyPr vert="eaVert"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AC5397C7-28D4-4FCC-978A-64FFC2C50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8331" y="149629"/>
            <a:ext cx="7662257" cy="888251"/>
          </a:xfrm>
        </p:spPr>
        <p:txBody>
          <a:bodyPr anchor="ctr" anchorCtr="0">
            <a:normAutofit/>
          </a:bodyPr>
          <a:lstStyle>
            <a:lvl1pPr>
              <a:defRPr sz="3000"/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E7F1404C-CDE5-4C5B-BECC-6588FAC96AF5}"/>
              </a:ext>
            </a:extLst>
          </p:cNvPr>
          <p:cNvSpPr>
            <a:spLocks noGrp="1"/>
          </p:cNvSpPr>
          <p:nvPr>
            <p:ph type="subTitle" idx="10"/>
          </p:nvPr>
        </p:nvSpPr>
        <p:spPr>
          <a:xfrm>
            <a:off x="1250458" y="858838"/>
            <a:ext cx="7260129" cy="679018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27566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1741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822" y="365125"/>
            <a:ext cx="1316528" cy="5811838"/>
          </a:xfrm>
        </p:spPr>
        <p:txBody>
          <a:bodyPr vert="eaVert"/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6180785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F0C85A8C-AE66-4CB1-AC77-8A0677F197D5}"/>
              </a:ext>
            </a:extLst>
          </p:cNvPr>
          <p:cNvSpPr>
            <a:spLocks noGrp="1"/>
          </p:cNvSpPr>
          <p:nvPr>
            <p:ph type="subTitle" idx="10"/>
          </p:nvPr>
        </p:nvSpPr>
        <p:spPr>
          <a:xfrm rot="5400000">
            <a:off x="4243025" y="2931536"/>
            <a:ext cx="5811839" cy="679018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27566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45958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10/12/2021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7848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1BF9A-A283-5F42-921E-4D5AE77E379F}" type="datetimeFigureOut">
              <a:rPr lang="fr-FR" smtClean="0"/>
              <a:t>12/10/2021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F54D8-38CA-8D4D-A141-632EE52818F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1BF9A-A283-5F42-921E-4D5AE77E379F}" type="datetimeFigureOut">
              <a:rPr lang="fr-FR" smtClean="0"/>
              <a:t>12/10/2021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F54D8-38CA-8D4D-A141-632EE52818F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1BF9A-A283-5F42-921E-4D5AE77E379F}" type="datetimeFigureOut">
              <a:rPr lang="fr-FR" smtClean="0"/>
              <a:t>12/10/2021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F54D8-38CA-8D4D-A141-632EE52818F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1BF9A-A283-5F42-921E-4D5AE77E379F}" type="datetimeFigureOut">
              <a:rPr lang="fr-FR" smtClean="0"/>
              <a:t>12/10/2021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F54D8-38CA-8D4D-A141-632EE52818F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1BF9A-A283-5F42-921E-4D5AE77E379F}" type="datetimeFigureOut">
              <a:rPr lang="fr-FR" smtClean="0"/>
              <a:t>12/10/2021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F54D8-38CA-8D4D-A141-632EE52818F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1BF9A-A283-5F42-921E-4D5AE77E379F}" type="datetimeFigureOut">
              <a:rPr lang="fr-FR" smtClean="0"/>
              <a:t>12/10/2021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F54D8-38CA-8D4D-A141-632EE52818F8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1BF9A-A283-5F42-921E-4D5AE77E379F}" type="datetimeFigureOut">
              <a:rPr lang="fr-FR" smtClean="0"/>
              <a:t>12/10/2021</a:t>
            </a:fld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5F54D8-38CA-8D4D-A141-632EE52818F8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745F54D8-38CA-8D4D-A141-632EE52818F8}" type="slidenum">
              <a:rPr lang="fr-FR" smtClean="0"/>
              <a:t>‹N°›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9B21BF9A-A283-5F42-921E-4D5AE77E379F}" type="datetimeFigureOut">
              <a:rPr lang="fr-FR" smtClean="0"/>
              <a:t>12/10/2021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9" r:id="rId1"/>
    <p:sldLayoutId id="2147483970" r:id="rId2"/>
    <p:sldLayoutId id="2147483971" r:id="rId3"/>
    <p:sldLayoutId id="2147483972" r:id="rId4"/>
    <p:sldLayoutId id="2147483973" r:id="rId5"/>
    <p:sldLayoutId id="2147483974" r:id="rId6"/>
    <p:sldLayoutId id="2147483975" r:id="rId7"/>
    <p:sldLayoutId id="2147483976" r:id="rId8"/>
    <p:sldLayoutId id="2147483977" r:id="rId9"/>
    <p:sldLayoutId id="2147483978" r:id="rId10"/>
    <p:sldLayoutId id="21474839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65405"/>
          </a:xfrm>
          <a:prstGeom prst="rect">
            <a:avLst/>
          </a:prstGeom>
        </p:spPr>
        <p:txBody>
          <a:bodyPr vert="horz" lIns="0" tIns="4680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424045"/>
            <a:ext cx="7886700" cy="20049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3C90DFE6-3B65-4C64-B5B5-2DEEB26F8551}"/>
              </a:ext>
            </a:extLst>
          </p:cNvPr>
          <p:cNvSpPr txBox="1"/>
          <p:nvPr userDrawn="1"/>
        </p:nvSpPr>
        <p:spPr>
          <a:xfrm>
            <a:off x="6865882" y="6337738"/>
            <a:ext cx="20889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200" b="0" dirty="0">
                <a:solidFill>
                  <a:srgbClr val="00A3A6"/>
                </a:solidFill>
                <a:latin typeface="Raleway" panose="020B0503030101060003" pitchFamily="34" charset="0"/>
              </a:rPr>
              <a:t>p. </a:t>
            </a:r>
            <a:fld id="{10B4F56D-375A-4CA4-ABA3-E73F3ECBB440}" type="slidenum">
              <a:rPr lang="fr-FR" sz="1200" b="0" smtClean="0">
                <a:solidFill>
                  <a:srgbClr val="00A3A6"/>
                </a:solidFill>
                <a:latin typeface="Raleway" panose="020B0503030101060003" pitchFamily="34" charset="0"/>
              </a:rPr>
              <a:pPr algn="r"/>
              <a:t>‹N°›</a:t>
            </a:fld>
            <a:endParaRPr lang="fr-FR" sz="1200" b="0" dirty="0">
              <a:solidFill>
                <a:srgbClr val="00A3A6"/>
              </a:solidFill>
              <a:latin typeface="Raleway" panose="020B0503030101060003" pitchFamily="34" charset="0"/>
            </a:endParaRP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3E63BFEA-07F3-4F13-8A4F-F19C5BFA54A0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33087"/>
            <a:ext cx="2000250" cy="800100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CC968A00-50EE-43D0-BEDE-3E86500B1306}"/>
              </a:ext>
            </a:extLst>
          </p:cNvPr>
          <p:cNvSpPr txBox="1"/>
          <p:nvPr userDrawn="1"/>
        </p:nvSpPr>
        <p:spPr>
          <a:xfrm>
            <a:off x="1142999" y="6350734"/>
            <a:ext cx="671611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275662"/>
                </a:solidFill>
                <a:latin typeface="+mn-lt"/>
              </a:rPr>
              <a:t>TETREA – </a:t>
            </a:r>
            <a:r>
              <a:rPr lang="it-IT" sz="1000" baseline="0" dirty="0">
                <a:solidFill>
                  <a:srgbClr val="275662"/>
                </a:solidFill>
                <a:latin typeface="+mn-lt"/>
              </a:rPr>
              <a:t> WEB 1 - </a:t>
            </a:r>
            <a:endParaRPr lang="fr-FR" sz="1000" dirty="0">
              <a:solidFill>
                <a:srgbClr val="275662"/>
              </a:solidFill>
              <a:latin typeface="+mn-lt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6399AD28-B99C-4405-8224-6C7E45B8EED3}"/>
              </a:ext>
            </a:extLst>
          </p:cNvPr>
          <p:cNvSpPr txBox="1"/>
          <p:nvPr userDrawn="1"/>
        </p:nvSpPr>
        <p:spPr>
          <a:xfrm>
            <a:off x="1142999" y="6533137"/>
            <a:ext cx="671611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aseline="0" dirty="0">
                <a:solidFill>
                  <a:srgbClr val="00A3A6"/>
                </a:solidFill>
                <a:latin typeface="+mj-lt"/>
              </a:rPr>
              <a:t>Septembre 2021 </a:t>
            </a:r>
            <a:r>
              <a:rPr lang="fr-FR" sz="1000" dirty="0">
                <a:solidFill>
                  <a:srgbClr val="00A3A6"/>
                </a:solidFill>
                <a:latin typeface="+mj-lt"/>
              </a:rPr>
              <a:t> Galliano-Wallet</a:t>
            </a:r>
          </a:p>
        </p:txBody>
      </p:sp>
    </p:spTree>
    <p:extLst>
      <p:ext uri="{BB962C8B-B14F-4D97-AF65-F5344CB8AC3E}">
        <p14:creationId xmlns:p14="http://schemas.microsoft.com/office/powerpoint/2010/main" val="3251047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1" r:id="rId1"/>
    <p:sldLayoutId id="2147483982" r:id="rId2"/>
    <p:sldLayoutId id="2147483983" r:id="rId3"/>
    <p:sldLayoutId id="2147483984" r:id="rId4"/>
    <p:sldLayoutId id="2147483985" r:id="rId5"/>
    <p:sldLayoutId id="2147483986" r:id="rId6"/>
    <p:sldLayoutId id="2147483987" r:id="rId7"/>
    <p:sldLayoutId id="2147483988" r:id="rId8"/>
    <p:sldLayoutId id="2147483989" r:id="rId9"/>
    <p:sldLayoutId id="2147483990" r:id="rId10"/>
    <p:sldLayoutId id="2147483991" r:id="rId11"/>
    <p:sldLayoutId id="2147483992" r:id="rId12"/>
    <p:sldLayoutId id="2147483993" r:id="rId13"/>
    <p:sldLayoutId id="2147483994" r:id="rId14"/>
    <p:sldLayoutId id="2147483995" r:id="rId15"/>
  </p:sldLayoutIdLst>
  <p:txStyles>
    <p:titleStyle>
      <a:lvl1pPr marL="457200" indent="-457200" algn="l" defTabSz="914400" rtl="0" eaLnBrk="1" latinLnBrk="0" hangingPunct="1">
        <a:lnSpc>
          <a:spcPct val="90000"/>
        </a:lnSpc>
        <a:spcBef>
          <a:spcPct val="0"/>
        </a:spcBef>
        <a:buSzPct val="125000"/>
        <a:buFontTx/>
        <a:buBlip>
          <a:blip r:embed="rId18"/>
        </a:buBlip>
        <a:defRPr sz="3000" b="1" kern="1200">
          <a:solidFill>
            <a:srgbClr val="00A3A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600" kern="1200">
          <a:solidFill>
            <a:srgbClr val="00A3A6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9">
            <a:extLst>
              <a:ext uri="{FF2B5EF4-FFF2-40B4-BE49-F238E27FC236}">
                <a16:creationId xmlns:a16="http://schemas.microsoft.com/office/drawing/2014/main" id="{DAD651C9-32F6-424D-94A4-14C1A2CC64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01382" y="2103120"/>
            <a:ext cx="6858000" cy="1721793"/>
          </a:xfrm>
        </p:spPr>
        <p:txBody>
          <a:bodyPr>
            <a:normAutofit fontScale="90000"/>
          </a:bodyPr>
          <a:lstStyle/>
          <a:p>
            <a:r>
              <a:rPr lang="fr-FR" sz="4000" i="1" dirty="0"/>
              <a:t>LES WEBINAIRES de TETRAE</a:t>
            </a:r>
            <a:r>
              <a:rPr lang="fr-FR" sz="2400" i="1" dirty="0"/>
              <a:t/>
            </a:r>
            <a:br>
              <a:rPr lang="fr-FR" sz="2400" i="1" dirty="0"/>
            </a:br>
            <a:r>
              <a:rPr lang="fr-FR" sz="2400" i="1" dirty="0"/>
              <a:t/>
            </a:r>
            <a:br>
              <a:rPr lang="fr-FR" sz="2400" i="1" dirty="0"/>
            </a:br>
            <a:r>
              <a:rPr lang="fr-FR" sz="2400" i="1" dirty="0" smtClean="0"/>
              <a:t>5 octobre </a:t>
            </a:r>
            <a:r>
              <a:rPr lang="fr-FR" sz="2400" i="1" dirty="0" smtClean="0"/>
              <a:t>2021</a:t>
            </a:r>
            <a:br>
              <a:rPr lang="fr-FR" sz="2400" i="1" dirty="0" smtClean="0"/>
            </a:br>
            <a:r>
              <a:rPr lang="fr-FR" sz="2400" i="1" dirty="0"/>
              <a:t/>
            </a:r>
            <a:br>
              <a:rPr lang="fr-FR" sz="2400" i="1" dirty="0"/>
            </a:br>
            <a:r>
              <a:rPr lang="fr-FR" sz="2400" i="1" dirty="0" smtClean="0"/>
              <a:t>INTRODUCTION </a:t>
            </a:r>
            <a:r>
              <a:rPr lang="fr-FR" sz="2400" i="1" dirty="0" smtClean="0"/>
              <a:t> </a:t>
            </a:r>
            <a:r>
              <a:rPr lang="fr-FR" sz="2400" i="1" dirty="0"/>
              <a:t/>
            </a:r>
            <a:br>
              <a:rPr lang="fr-FR" sz="2400" i="1" dirty="0"/>
            </a:br>
            <a:r>
              <a:rPr lang="fr-FR" sz="2400" i="1" dirty="0"/>
              <a:t/>
            </a:r>
            <a:br>
              <a:rPr lang="fr-FR" sz="2400" i="1" dirty="0"/>
            </a:br>
            <a:endParaRPr lang="fr-FR" sz="2400" dirty="0"/>
          </a:p>
        </p:txBody>
      </p:sp>
      <p:sp>
        <p:nvSpPr>
          <p:cNvPr id="11" name="Sous-titre 10">
            <a:extLst>
              <a:ext uri="{FF2B5EF4-FFF2-40B4-BE49-F238E27FC236}">
                <a16:creationId xmlns:a16="http://schemas.microsoft.com/office/drawing/2014/main" id="{9083EFA4-1D53-4E37-B8DB-06ED2B1979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01382" y="4590288"/>
            <a:ext cx="6858000" cy="1051560"/>
          </a:xfrm>
        </p:spPr>
        <p:txBody>
          <a:bodyPr>
            <a:normAutofit/>
          </a:bodyPr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Danielle Galliano   et   Frédéric Wallet </a:t>
            </a:r>
          </a:p>
          <a:p>
            <a:pPr algn="ctr"/>
            <a:r>
              <a:rPr lang="fr-FR" sz="1600" dirty="0">
                <a:solidFill>
                  <a:schemeClr val="tx1"/>
                </a:solidFill>
              </a:rPr>
              <a:t>       </a:t>
            </a:r>
            <a:r>
              <a:rPr lang="fr-FR" sz="1600" i="1" dirty="0">
                <a:solidFill>
                  <a:schemeClr val="tx1"/>
                </a:solidFill>
              </a:rPr>
              <a:t>Animateurs nationaux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727842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600" dirty="0" smtClean="0"/>
              <a:t>Une rupture culturelle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sz="3100" i="1" dirty="0" smtClean="0"/>
              <a:t>à ne pas négliger</a:t>
            </a:r>
            <a:endParaRPr lang="fr-FR" sz="3100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002075"/>
            <a:ext cx="8229600" cy="4268096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34000"/>
              </a:lnSpc>
            </a:pPr>
            <a:r>
              <a:rPr lang="fr-FR" sz="2800" dirty="0" smtClean="0"/>
              <a:t>Auparavant innovation tournée vers la protection et le secret (rétention d’informations et de connaissances, recruter les meilleurs). </a:t>
            </a:r>
            <a:endParaRPr lang="fr-FR" sz="2800" i="1" dirty="0" smtClean="0"/>
          </a:p>
          <a:p>
            <a:pPr>
              <a:lnSpc>
                <a:spcPct val="134000"/>
              </a:lnSpc>
            </a:pPr>
            <a:endParaRPr lang="fr-FR" sz="2800" i="1" dirty="0" smtClean="0"/>
          </a:p>
          <a:p>
            <a:pPr>
              <a:lnSpc>
                <a:spcPct val="134000"/>
              </a:lnSpc>
            </a:pPr>
            <a:r>
              <a:rPr lang="fr-FR" sz="2800" i="1" dirty="0" smtClean="0"/>
              <a:t>Relâcher la volonté de contrôle </a:t>
            </a:r>
            <a:r>
              <a:rPr lang="fr-FR" sz="2800" dirty="0" smtClean="0"/>
              <a:t>:</a:t>
            </a:r>
          </a:p>
          <a:p>
            <a:pPr lvl="1">
              <a:lnSpc>
                <a:spcPct val="134000"/>
              </a:lnSpc>
            </a:pPr>
            <a:r>
              <a:rPr lang="fr-FR" sz="2400" dirty="0" smtClean="0"/>
              <a:t>valoriser de manière externe ses idées et exploiter des sources externes </a:t>
            </a:r>
          </a:p>
          <a:p>
            <a:pPr lvl="1">
              <a:lnSpc>
                <a:spcPct val="134000"/>
              </a:lnSpc>
            </a:pPr>
            <a:r>
              <a:rPr lang="fr-FR" sz="2400" dirty="0" smtClean="0"/>
              <a:t>Les meilleurs peuvent se trouver ailleurs</a:t>
            </a:r>
          </a:p>
          <a:p>
            <a:pPr lvl="1">
              <a:lnSpc>
                <a:spcPct val="134000"/>
              </a:lnSpc>
            </a:pPr>
            <a:r>
              <a:rPr lang="fr-FR" sz="2400" dirty="0" smtClean="0"/>
              <a:t>Ne pas verrouiller ex ante la propri</a:t>
            </a:r>
            <a:r>
              <a:rPr lang="fr-FR" sz="2400" dirty="0"/>
              <a:t>é</a:t>
            </a:r>
            <a:r>
              <a:rPr lang="fr-FR" sz="2400" dirty="0" smtClean="0"/>
              <a:t>té intellectuelle</a:t>
            </a:r>
          </a:p>
          <a:p>
            <a:pPr>
              <a:lnSpc>
                <a:spcPct val="134000"/>
              </a:lnSpc>
            </a:pPr>
            <a:endParaRPr lang="fr-FR" sz="2800" dirty="0" smtClean="0"/>
          </a:p>
          <a:p>
            <a:pPr>
              <a:lnSpc>
                <a:spcPct val="134000"/>
              </a:lnSpc>
            </a:pPr>
            <a:r>
              <a:rPr lang="fr-FR" sz="2800" dirty="0" smtClean="0"/>
              <a:t>Changer les procédures d’innovation, les méthodes de travail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461460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 smtClean="0"/>
              <a:t>IO : dialectique de l’ouvert et du fermé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800" dirty="0" smtClean="0"/>
              <a:t>Pourquoi ouvrir ? </a:t>
            </a:r>
            <a:r>
              <a:rPr lang="fr-FR" sz="2800" i="1" dirty="0" err="1" smtClean="0"/>
              <a:t>Why</a:t>
            </a:r>
            <a:endParaRPr lang="fr-FR" sz="2800" i="1" dirty="0" smtClean="0"/>
          </a:p>
          <a:p>
            <a:endParaRPr lang="fr-FR" sz="2800" dirty="0" smtClean="0"/>
          </a:p>
          <a:p>
            <a:r>
              <a:rPr lang="fr-FR" sz="2800" dirty="0" smtClean="0"/>
              <a:t>Qu’est ce qui est ouvert ? </a:t>
            </a:r>
            <a:r>
              <a:rPr lang="fr-FR" sz="2800" i="1" dirty="0" err="1" smtClean="0"/>
              <a:t>What</a:t>
            </a:r>
            <a:endParaRPr lang="fr-FR" sz="2800" i="1" dirty="0" smtClean="0"/>
          </a:p>
          <a:p>
            <a:endParaRPr lang="fr-FR" sz="2800" dirty="0" smtClean="0"/>
          </a:p>
          <a:p>
            <a:r>
              <a:rPr lang="fr-FR" sz="2800" dirty="0" smtClean="0"/>
              <a:t>Avec qui ? </a:t>
            </a:r>
            <a:r>
              <a:rPr lang="fr-FR" sz="2800" i="1" dirty="0" err="1" smtClean="0"/>
              <a:t>With</a:t>
            </a:r>
            <a:r>
              <a:rPr lang="fr-FR" sz="2800" i="1" dirty="0" smtClean="0"/>
              <a:t> </a:t>
            </a:r>
            <a:r>
              <a:rPr lang="fr-FR" sz="2800" i="1" dirty="0" err="1" smtClean="0"/>
              <a:t>whom</a:t>
            </a:r>
            <a:endParaRPr lang="fr-FR" sz="2800" i="1" dirty="0" smtClean="0"/>
          </a:p>
          <a:p>
            <a:endParaRPr lang="fr-FR" sz="2800" dirty="0" smtClean="0"/>
          </a:p>
          <a:p>
            <a:r>
              <a:rPr lang="fr-FR" sz="2800" dirty="0" smtClean="0"/>
              <a:t>Formes de l’ouverture ? </a:t>
            </a:r>
            <a:r>
              <a:rPr lang="fr-FR" sz="2800" i="1" dirty="0" smtClean="0"/>
              <a:t>How</a:t>
            </a:r>
          </a:p>
          <a:p>
            <a:endParaRPr lang="fr-FR" sz="2800" dirty="0" smtClean="0"/>
          </a:p>
          <a:p>
            <a:r>
              <a:rPr lang="fr-FR" sz="2800" dirty="0" smtClean="0"/>
              <a:t>Gouvernance ? </a:t>
            </a:r>
            <a:r>
              <a:rPr lang="fr-FR" sz="2800" i="1" dirty="0" err="1" smtClean="0"/>
              <a:t>Who</a:t>
            </a:r>
            <a:endParaRPr lang="fr-FR" sz="2800" i="1" dirty="0"/>
          </a:p>
        </p:txBody>
      </p:sp>
    </p:spTree>
    <p:extLst>
      <p:ext uri="{BB962C8B-B14F-4D97-AF65-F5344CB8AC3E}">
        <p14:creationId xmlns:p14="http://schemas.microsoft.com/office/powerpoint/2010/main" val="2345685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sz="3600" dirty="0" smtClean="0"/>
              <a:t>Les enseignements de l’histoire </a:t>
            </a:r>
            <a:br>
              <a:rPr lang="fr-FR" sz="3600" dirty="0" smtClean="0"/>
            </a:br>
            <a:r>
              <a:rPr lang="fr-FR" sz="3100" dirty="0" smtClean="0"/>
              <a:t>3 stades d’ouverture</a:t>
            </a:r>
            <a:r>
              <a:rPr lang="fr-FR" sz="3600" dirty="0" smtClean="0"/>
              <a:t/>
            </a:r>
            <a:br>
              <a:rPr lang="fr-FR" sz="3600" dirty="0" smtClean="0"/>
            </a:br>
            <a:r>
              <a:rPr lang="fr-FR" sz="2700" i="1" dirty="0" smtClean="0"/>
              <a:t>chacun est intéressant et persiste. Qu’en retenir ?</a:t>
            </a:r>
            <a:r>
              <a:rPr lang="fr-FR" sz="3100" i="1" dirty="0" smtClean="0"/>
              <a:t> </a:t>
            </a:r>
            <a:endParaRPr lang="fr-FR" sz="3100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61" y="2066375"/>
            <a:ext cx="8613607" cy="4525963"/>
          </a:xfrm>
        </p:spPr>
        <p:txBody>
          <a:bodyPr>
            <a:normAutofit/>
          </a:bodyPr>
          <a:lstStyle/>
          <a:p>
            <a:pPr>
              <a:lnSpc>
                <a:spcPct val="114000"/>
              </a:lnSpc>
            </a:pPr>
            <a:r>
              <a:rPr lang="fr-FR" sz="2800" dirty="0" smtClean="0"/>
              <a:t>Années 60-70 : la diffusion de technologies</a:t>
            </a:r>
          </a:p>
          <a:p>
            <a:pPr>
              <a:lnSpc>
                <a:spcPct val="114000"/>
              </a:lnSpc>
            </a:pPr>
            <a:endParaRPr lang="fr-FR" sz="2800" dirty="0"/>
          </a:p>
          <a:p>
            <a:pPr>
              <a:lnSpc>
                <a:spcPct val="114000"/>
              </a:lnSpc>
            </a:pPr>
            <a:r>
              <a:rPr lang="fr-FR" sz="2800" dirty="0" smtClean="0"/>
              <a:t>Années 80-00 : l’innovation en réseau (réseaux d’innovation)</a:t>
            </a:r>
          </a:p>
          <a:p>
            <a:pPr>
              <a:lnSpc>
                <a:spcPct val="114000"/>
              </a:lnSpc>
            </a:pPr>
            <a:endParaRPr lang="fr-FR" sz="2800" dirty="0"/>
          </a:p>
          <a:p>
            <a:pPr>
              <a:lnSpc>
                <a:spcPct val="114000"/>
              </a:lnSpc>
            </a:pPr>
            <a:r>
              <a:rPr lang="fr-FR" sz="2800" dirty="0" smtClean="0"/>
              <a:t>Années 2000 : L’innovation ouverte</a:t>
            </a:r>
          </a:p>
        </p:txBody>
      </p:sp>
    </p:spTree>
    <p:extLst>
      <p:ext uri="{BB962C8B-B14F-4D97-AF65-F5344CB8AC3E}">
        <p14:creationId xmlns:p14="http://schemas.microsoft.com/office/powerpoint/2010/main" val="1206042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/>
              <a:t> </a:t>
            </a:r>
            <a:r>
              <a:rPr lang="fr-FR" sz="3200" dirty="0" smtClean="0"/>
              <a:t>Stade 1 : </a:t>
            </a:r>
            <a:r>
              <a:rPr lang="fr-FR" sz="3600" dirty="0" smtClean="0"/>
              <a:t>la diffusion des technologies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625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34000"/>
              </a:lnSpc>
            </a:pPr>
            <a:r>
              <a:rPr lang="fr-FR" sz="3000" i="1" dirty="0" smtClean="0"/>
              <a:t>Linéarité </a:t>
            </a:r>
            <a:r>
              <a:rPr lang="fr-FR" sz="3000" i="1" dirty="0"/>
              <a:t>du processus d’innovation </a:t>
            </a:r>
            <a:r>
              <a:rPr lang="fr-FR" sz="3000" dirty="0" smtClean="0"/>
              <a:t>(de la recherche à la distribution)</a:t>
            </a:r>
          </a:p>
          <a:p>
            <a:pPr>
              <a:lnSpc>
                <a:spcPct val="134000"/>
              </a:lnSpc>
            </a:pPr>
            <a:r>
              <a:rPr lang="fr-FR" sz="3000" dirty="0" smtClean="0"/>
              <a:t>Chaîne de valeur</a:t>
            </a:r>
          </a:p>
          <a:p>
            <a:pPr>
              <a:lnSpc>
                <a:spcPct val="134000"/>
              </a:lnSpc>
            </a:pPr>
            <a:r>
              <a:rPr lang="fr-FR" sz="3000" b="1" i="1" dirty="0" smtClean="0"/>
              <a:t>Problématique </a:t>
            </a:r>
            <a:r>
              <a:rPr lang="fr-FR" sz="3000" b="1" i="1" dirty="0"/>
              <a:t>de la diffusion </a:t>
            </a:r>
            <a:r>
              <a:rPr lang="fr-FR" sz="3000" dirty="0"/>
              <a:t>(valorisation) à des bénéficiaires : </a:t>
            </a:r>
            <a:r>
              <a:rPr lang="fr-FR" sz="3000" dirty="0" smtClean="0"/>
              <a:t>logique émetteur/récepteur</a:t>
            </a:r>
          </a:p>
          <a:p>
            <a:pPr>
              <a:lnSpc>
                <a:spcPct val="134000"/>
              </a:lnSpc>
            </a:pPr>
            <a:r>
              <a:rPr lang="fr-FR" sz="3000" dirty="0" smtClean="0"/>
              <a:t>Maître </a:t>
            </a:r>
            <a:r>
              <a:rPr lang="fr-FR" sz="3000" dirty="0"/>
              <a:t>mot : </a:t>
            </a:r>
            <a:r>
              <a:rPr lang="fr-FR" sz="3000" b="1" dirty="0"/>
              <a:t>capacité d’absorption </a:t>
            </a:r>
            <a:r>
              <a:rPr lang="fr-FR" sz="3000" dirty="0"/>
              <a:t>(Cohen et </a:t>
            </a:r>
            <a:r>
              <a:rPr lang="fr-FR" sz="3000" dirty="0" err="1"/>
              <a:t>Levinthal</a:t>
            </a:r>
            <a:r>
              <a:rPr lang="fr-FR" sz="3000" dirty="0"/>
              <a:t>, </a:t>
            </a:r>
            <a:r>
              <a:rPr lang="fr-FR" sz="3000" dirty="0" smtClean="0"/>
              <a:t>1990)</a:t>
            </a:r>
            <a:r>
              <a:rPr lang="fr-FR" sz="3000" dirty="0"/>
              <a:t>, question des compétences et des ressources </a:t>
            </a:r>
            <a:r>
              <a:rPr lang="fr-FR" sz="3000" dirty="0" smtClean="0"/>
              <a:t>internes (acquérir, assimiler, exploiter), </a:t>
            </a:r>
            <a:r>
              <a:rPr lang="fr-FR" sz="3000" dirty="0"/>
              <a:t>condition d’une ouverture </a:t>
            </a:r>
            <a:r>
              <a:rPr lang="fr-FR" sz="3000" dirty="0" smtClean="0"/>
              <a:t>réussie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27644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381000" y="393692"/>
            <a:ext cx="8229600" cy="955586"/>
          </a:xfrm>
        </p:spPr>
        <p:txBody>
          <a:bodyPr>
            <a:normAutofit fontScale="90000"/>
          </a:bodyPr>
          <a:lstStyle/>
          <a:p>
            <a:pPr algn="ctr">
              <a:lnSpc>
                <a:spcPct val="110000"/>
              </a:lnSpc>
            </a:pPr>
            <a:r>
              <a:rPr lang="fr-FR" sz="3200" dirty="0" smtClean="0"/>
              <a:t>Deux modes d’ouverture de la diffusion</a:t>
            </a:r>
            <a:r>
              <a:rPr lang="fr-FR" sz="3100" i="1" dirty="0" smtClean="0"/>
              <a:t/>
            </a:r>
            <a:br>
              <a:rPr lang="fr-FR" sz="3100" i="1" dirty="0" smtClean="0"/>
            </a:br>
            <a:endParaRPr lang="fr-FR" sz="3100" i="1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1"/>
          </p:nvPr>
        </p:nvSpPr>
        <p:spPr>
          <a:xfrm>
            <a:off x="321547" y="1536821"/>
            <a:ext cx="4174253" cy="452596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34000"/>
              </a:lnSpc>
            </a:pPr>
            <a:r>
              <a:rPr lang="fr-FR" sz="3000" dirty="0" smtClean="0"/>
              <a:t>l’introduction de boucles de rétroaction</a:t>
            </a:r>
          </a:p>
          <a:p>
            <a:pPr>
              <a:lnSpc>
                <a:spcPct val="134000"/>
              </a:lnSpc>
            </a:pPr>
            <a:r>
              <a:rPr lang="fr-FR" sz="2400" dirty="0" smtClean="0"/>
              <a:t>entre toutes les étapes (Kline et Rosenberg, 1986) </a:t>
            </a:r>
          </a:p>
          <a:p>
            <a:pPr>
              <a:lnSpc>
                <a:spcPct val="134000"/>
              </a:lnSpc>
            </a:pPr>
            <a:r>
              <a:rPr lang="fr-FR" sz="2400" dirty="0" smtClean="0"/>
              <a:t>à retenir : le processus peut partir de la fin (marketing, besoins du marché, </a:t>
            </a:r>
            <a:r>
              <a:rPr lang="fr-FR" sz="2400" i="1" dirty="0" err="1" smtClean="0"/>
              <a:t>demand</a:t>
            </a:r>
            <a:r>
              <a:rPr lang="fr-FR" sz="2400" i="1" dirty="0" smtClean="0"/>
              <a:t> pull</a:t>
            </a:r>
            <a:r>
              <a:rPr lang="fr-FR" sz="2400" dirty="0" smtClean="0"/>
              <a:t> versus </a:t>
            </a:r>
            <a:r>
              <a:rPr lang="fr-FR" sz="2400" i="1" dirty="0" err="1" smtClean="0"/>
              <a:t>technology</a:t>
            </a:r>
            <a:r>
              <a:rPr lang="fr-FR" sz="2400" i="1" dirty="0" smtClean="0"/>
              <a:t> push</a:t>
            </a:r>
            <a:r>
              <a:rPr lang="fr-FR" sz="2400" dirty="0" smtClean="0"/>
              <a:t>)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2" name="Espace réservé du contenu 1"/>
          <p:cNvSpPr>
            <a:spLocks noGrp="1"/>
          </p:cNvSpPr>
          <p:nvPr>
            <p:ph sz="half" idx="2"/>
          </p:nvPr>
        </p:nvSpPr>
        <p:spPr>
          <a:xfrm>
            <a:off x="4495800" y="1536192"/>
            <a:ext cx="3903956" cy="4590288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4000"/>
              </a:lnSpc>
            </a:pPr>
            <a:r>
              <a:rPr lang="fr-FR" dirty="0"/>
              <a:t>Ouverture </a:t>
            </a:r>
            <a:r>
              <a:rPr lang="fr-FR" dirty="0" smtClean="0"/>
              <a:t>aux end </a:t>
            </a:r>
            <a:r>
              <a:rPr lang="fr-FR" dirty="0" err="1" smtClean="0"/>
              <a:t>users</a:t>
            </a:r>
            <a:r>
              <a:rPr lang="fr-FR" dirty="0" smtClean="0"/>
              <a:t>  </a:t>
            </a:r>
            <a:r>
              <a:rPr lang="fr-FR" i="1" dirty="0"/>
              <a:t>user innovation </a:t>
            </a:r>
            <a:r>
              <a:rPr lang="fr-FR" dirty="0"/>
              <a:t>(Von </a:t>
            </a:r>
            <a:r>
              <a:rPr lang="fr-FR" dirty="0" err="1"/>
              <a:t>Hippel</a:t>
            </a:r>
            <a:r>
              <a:rPr lang="fr-FR" dirty="0"/>
              <a:t> 2005)</a:t>
            </a:r>
          </a:p>
          <a:p>
            <a:pPr lvl="1">
              <a:lnSpc>
                <a:spcPct val="124000"/>
              </a:lnSpc>
            </a:pPr>
            <a:r>
              <a:rPr lang="fr-FR" dirty="0"/>
              <a:t>Innovation ascendante</a:t>
            </a:r>
          </a:p>
          <a:p>
            <a:pPr lvl="1">
              <a:lnSpc>
                <a:spcPct val="124000"/>
              </a:lnSpc>
            </a:pPr>
            <a:r>
              <a:rPr lang="fr-FR" dirty="0"/>
              <a:t> </a:t>
            </a:r>
            <a:r>
              <a:rPr lang="fr-FR" dirty="0" err="1"/>
              <a:t>learning</a:t>
            </a:r>
            <a:r>
              <a:rPr lang="fr-FR" dirty="0"/>
              <a:t> by </a:t>
            </a:r>
            <a:r>
              <a:rPr lang="fr-FR" dirty="0" err="1"/>
              <a:t>using</a:t>
            </a:r>
            <a:r>
              <a:rPr lang="fr-FR" dirty="0"/>
              <a:t>, lead </a:t>
            </a:r>
            <a:r>
              <a:rPr lang="fr-FR" dirty="0" err="1"/>
              <a:t>users</a:t>
            </a:r>
            <a:r>
              <a:rPr lang="fr-FR" dirty="0"/>
              <a:t>, relations entre industriels</a:t>
            </a:r>
          </a:p>
          <a:p>
            <a:pPr lvl="1">
              <a:lnSpc>
                <a:spcPct val="124000"/>
              </a:lnSpc>
            </a:pPr>
            <a:r>
              <a:rPr lang="fr-FR" dirty="0"/>
              <a:t>Extension : </a:t>
            </a:r>
          </a:p>
          <a:p>
            <a:pPr lvl="2">
              <a:lnSpc>
                <a:spcPct val="124000"/>
              </a:lnSpc>
            </a:pPr>
            <a:r>
              <a:rPr lang="fr-FR" dirty="0"/>
              <a:t>communautés, </a:t>
            </a:r>
            <a:r>
              <a:rPr lang="fr-FR" dirty="0" err="1"/>
              <a:t>makers</a:t>
            </a:r>
            <a:r>
              <a:rPr lang="fr-FR" dirty="0"/>
              <a:t>, </a:t>
            </a:r>
            <a:r>
              <a:rPr lang="fr-FR" dirty="0" err="1"/>
              <a:t>fab</a:t>
            </a:r>
            <a:r>
              <a:rPr lang="fr-FR" dirty="0"/>
              <a:t> </a:t>
            </a:r>
            <a:r>
              <a:rPr lang="fr-FR" dirty="0" err="1"/>
              <a:t>labs</a:t>
            </a:r>
            <a:r>
              <a:rPr lang="mr-IN" dirty="0"/>
              <a:t>…</a:t>
            </a:r>
            <a:endParaRPr lang="fr-FR" dirty="0"/>
          </a:p>
          <a:p>
            <a:pPr lvl="2">
              <a:lnSpc>
                <a:spcPct val="124000"/>
              </a:lnSpc>
            </a:pPr>
            <a:r>
              <a:rPr lang="fr-FR" dirty="0"/>
              <a:t>Innovation collaborative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49737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200" dirty="0" smtClean="0"/>
              <a:t>L’innovation en réseau </a:t>
            </a:r>
            <a:br>
              <a:rPr lang="fr-FR" sz="3200" dirty="0" smtClean="0"/>
            </a:br>
            <a:r>
              <a:rPr lang="fr-FR" sz="2800" i="1" dirty="0" smtClean="0"/>
              <a:t>du modèle linéaire au réseau</a:t>
            </a:r>
            <a:endParaRPr lang="fr-FR" sz="2800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38902" y="1841325"/>
            <a:ext cx="8264699" cy="4567743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34000"/>
              </a:lnSpc>
            </a:pPr>
            <a:r>
              <a:rPr lang="fr-FR" dirty="0" smtClean="0"/>
              <a:t>Problématique de l’économie des connaissances (</a:t>
            </a:r>
            <a:r>
              <a:rPr lang="fr-FR" dirty="0" err="1" smtClean="0"/>
              <a:t>Foray</a:t>
            </a:r>
            <a:r>
              <a:rPr lang="fr-FR" dirty="0" smtClean="0"/>
              <a:t>, 2000)</a:t>
            </a:r>
          </a:p>
          <a:p>
            <a:pPr lvl="1">
              <a:lnSpc>
                <a:spcPct val="134000"/>
              </a:lnSpc>
            </a:pPr>
            <a:r>
              <a:rPr lang="fr-FR" dirty="0"/>
              <a:t>contenu de l’innovation = connaissances</a:t>
            </a:r>
          </a:p>
          <a:p>
            <a:pPr lvl="1">
              <a:lnSpc>
                <a:spcPct val="134000"/>
              </a:lnSpc>
            </a:pPr>
            <a:r>
              <a:rPr lang="fr-FR" dirty="0" smtClean="0"/>
              <a:t>Aucun </a:t>
            </a:r>
            <a:r>
              <a:rPr lang="fr-FR" dirty="0"/>
              <a:t>acteur n’a toutes les connaissances</a:t>
            </a:r>
          </a:p>
          <a:p>
            <a:pPr lvl="1">
              <a:lnSpc>
                <a:spcPct val="134000"/>
              </a:lnSpc>
            </a:pPr>
            <a:r>
              <a:rPr lang="fr-FR" dirty="0"/>
              <a:t>D’où la nécessité de se mettre en réseau</a:t>
            </a:r>
          </a:p>
          <a:p>
            <a:pPr>
              <a:lnSpc>
                <a:spcPct val="134000"/>
              </a:lnSpc>
            </a:pPr>
            <a:r>
              <a:rPr lang="fr-FR" dirty="0" smtClean="0"/>
              <a:t>A la verticalité de la diffusion succède l’horizontalité des partenariats (coopération)</a:t>
            </a:r>
          </a:p>
          <a:p>
            <a:pPr lvl="1">
              <a:lnSpc>
                <a:spcPct val="134000"/>
              </a:lnSpc>
            </a:pPr>
            <a:r>
              <a:rPr lang="fr-FR" dirty="0" smtClean="0"/>
              <a:t>L’ouverture peut intervenir dès l’amont (recherche)</a:t>
            </a:r>
          </a:p>
          <a:p>
            <a:pPr lvl="1">
              <a:lnSpc>
                <a:spcPct val="134000"/>
              </a:lnSpc>
            </a:pPr>
            <a:r>
              <a:rPr lang="fr-FR" dirty="0"/>
              <a:t> Projets en consortium : ensemble d’alliances partenariales (avec différenciation interne au réseau</a:t>
            </a:r>
            <a:r>
              <a:rPr lang="fr-FR" dirty="0" smtClean="0"/>
              <a:t>)</a:t>
            </a:r>
          </a:p>
          <a:p>
            <a:pPr lvl="1">
              <a:lnSpc>
                <a:spcPct val="134000"/>
              </a:lnSpc>
            </a:pPr>
            <a:r>
              <a:rPr lang="fr-FR" dirty="0"/>
              <a:t>Réseau d’innovation : partenariats codifiés + </a:t>
            </a:r>
            <a:r>
              <a:rPr lang="fr-FR" dirty="0" smtClean="0"/>
              <a:t>captation des </a:t>
            </a:r>
            <a:r>
              <a:rPr lang="fr-FR" dirty="0"/>
              <a:t>externalités immatérielles (caractéristique des connaissances) </a:t>
            </a:r>
            <a:endParaRPr lang="fr-FR" dirty="0" smtClean="0"/>
          </a:p>
          <a:p>
            <a:pPr lvl="1">
              <a:lnSpc>
                <a:spcPct val="134000"/>
              </a:lnSpc>
            </a:pPr>
            <a:r>
              <a:rPr lang="fr-FR" dirty="0" smtClean="0"/>
              <a:t>A  </a:t>
            </a:r>
            <a:r>
              <a:rPr lang="fr-FR" dirty="0"/>
              <a:t>différentes échelles spatiales : SNI, SLI, milieux, districts, clusters, pôles de compétitivité</a:t>
            </a:r>
            <a:r>
              <a:rPr lang="mr-IN" dirty="0" smtClean="0"/>
              <a:t>…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37633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 smtClean="0"/>
              <a:t>Qu’ajoute « l’innovation ouverte » à l’innovation déjà ouverte ?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952005"/>
            <a:ext cx="8462209" cy="4525963"/>
          </a:xfrm>
        </p:spPr>
        <p:txBody>
          <a:bodyPr>
            <a:normAutofit/>
          </a:bodyPr>
          <a:lstStyle/>
          <a:p>
            <a:pPr>
              <a:lnSpc>
                <a:spcPct val="114000"/>
              </a:lnSpc>
            </a:pPr>
            <a:r>
              <a:rPr lang="fr-FR" sz="2800" dirty="0" smtClean="0"/>
              <a:t>Un effet de contexte : inscrire l’innovation dans un mouvement plus vaste (transitions)</a:t>
            </a:r>
          </a:p>
          <a:p>
            <a:pPr>
              <a:lnSpc>
                <a:spcPct val="114000"/>
              </a:lnSpc>
            </a:pPr>
            <a:endParaRPr lang="fr-FR" sz="2800" dirty="0"/>
          </a:p>
          <a:p>
            <a:pPr>
              <a:lnSpc>
                <a:spcPct val="114000"/>
              </a:lnSpc>
            </a:pPr>
            <a:r>
              <a:rPr lang="fr-FR" sz="2800" dirty="0" smtClean="0"/>
              <a:t>La transformation </a:t>
            </a:r>
            <a:r>
              <a:rPr lang="fr-FR" sz="2800" dirty="0" err="1" smtClean="0"/>
              <a:t>écosytémique</a:t>
            </a:r>
            <a:r>
              <a:rPr lang="fr-FR" sz="2800" dirty="0" smtClean="0"/>
              <a:t> des chaînes de valeur</a:t>
            </a:r>
          </a:p>
          <a:p>
            <a:pPr>
              <a:lnSpc>
                <a:spcPct val="114000"/>
              </a:lnSpc>
            </a:pPr>
            <a:endParaRPr lang="fr-FR" sz="2800" dirty="0"/>
          </a:p>
          <a:p>
            <a:pPr>
              <a:lnSpc>
                <a:spcPct val="114000"/>
              </a:lnSpc>
            </a:pPr>
            <a:r>
              <a:rPr lang="fr-FR" sz="2800" dirty="0" smtClean="0"/>
              <a:t>L’irruption d’acteurs non pris en compte auparavant</a:t>
            </a:r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331009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 smtClean="0"/>
              <a:t>1- L’innovation sous injonction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-89295" y="1861044"/>
            <a:ext cx="8692426" cy="4111494"/>
          </a:xfrm>
        </p:spPr>
        <p:txBody>
          <a:bodyPr>
            <a:normAutofit/>
          </a:bodyPr>
          <a:lstStyle/>
          <a:p>
            <a:pPr>
              <a:lnSpc>
                <a:spcPct val="114000"/>
              </a:lnSpc>
            </a:pPr>
            <a:r>
              <a:rPr lang="fr-FR" sz="2600" dirty="0" smtClean="0"/>
              <a:t>Époque </a:t>
            </a:r>
            <a:r>
              <a:rPr lang="fr-FR" sz="2600" dirty="0"/>
              <a:t>de transitions </a:t>
            </a:r>
            <a:r>
              <a:rPr lang="fr-FR" sz="2600" dirty="0" err="1"/>
              <a:t>agroécologique</a:t>
            </a:r>
            <a:r>
              <a:rPr lang="fr-FR" sz="2600" dirty="0"/>
              <a:t>, numérique</a:t>
            </a:r>
            <a:r>
              <a:rPr lang="mr-IN" sz="2600" dirty="0" smtClean="0"/>
              <a:t>…</a:t>
            </a:r>
            <a:endParaRPr lang="fr-FR" sz="2600" dirty="0" smtClean="0"/>
          </a:p>
          <a:p>
            <a:pPr>
              <a:lnSpc>
                <a:spcPct val="114000"/>
              </a:lnSpc>
            </a:pPr>
            <a:r>
              <a:rPr lang="fr-FR" sz="2600" dirty="0" smtClean="0"/>
              <a:t>De </a:t>
            </a:r>
            <a:r>
              <a:rPr lang="fr-FR" sz="2600" dirty="0"/>
              <a:t>nouveaux modèles de production et de </a:t>
            </a:r>
            <a:r>
              <a:rPr lang="fr-FR" sz="2600" dirty="0" smtClean="0"/>
              <a:t>consommation</a:t>
            </a:r>
          </a:p>
          <a:p>
            <a:pPr>
              <a:lnSpc>
                <a:spcPct val="114000"/>
              </a:lnSpc>
            </a:pPr>
            <a:r>
              <a:rPr lang="fr-FR" sz="2600" dirty="0" smtClean="0"/>
              <a:t>Changement des cadres de référence, de perspectives</a:t>
            </a:r>
          </a:p>
          <a:p>
            <a:pPr>
              <a:lnSpc>
                <a:spcPct val="114000"/>
              </a:lnSpc>
            </a:pPr>
            <a:r>
              <a:rPr lang="fr-FR" sz="2600" dirty="0" smtClean="0"/>
              <a:t>Modification des comportements, acteurs traditionnels troublés, voire désorientés </a:t>
            </a:r>
          </a:p>
          <a:p>
            <a:pPr>
              <a:lnSpc>
                <a:spcPct val="114000"/>
              </a:lnSpc>
            </a:pPr>
            <a:r>
              <a:rPr lang="fr-FR" sz="2600" dirty="0" smtClean="0"/>
              <a:t>Changer </a:t>
            </a:r>
            <a:r>
              <a:rPr lang="fr-FR" sz="2600" dirty="0"/>
              <a:t>le cadre de pensée de l’innovation en même temps que l’innovation comme objet</a:t>
            </a:r>
          </a:p>
        </p:txBody>
      </p:sp>
    </p:spTree>
    <p:extLst>
      <p:ext uri="{BB962C8B-B14F-4D97-AF65-F5344CB8AC3E}">
        <p14:creationId xmlns:p14="http://schemas.microsoft.com/office/powerpoint/2010/main" val="647998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90367"/>
            <a:ext cx="8229600" cy="1143000"/>
          </a:xfrm>
        </p:spPr>
        <p:txBody>
          <a:bodyPr>
            <a:normAutofit/>
          </a:bodyPr>
          <a:lstStyle/>
          <a:p>
            <a:r>
              <a:rPr lang="fr-FR" sz="3200" dirty="0" smtClean="0"/>
              <a:t>2- Mobilisation de nouveaux acteurs dans le processus d’innovation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77022" y="1668408"/>
            <a:ext cx="8155560" cy="4650597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34000"/>
              </a:lnSpc>
            </a:pPr>
            <a:r>
              <a:rPr lang="fr-FR" sz="2800" dirty="0" smtClean="0"/>
              <a:t>Déjà engagée avec l’user innovation (utilisateurs finals) </a:t>
            </a:r>
            <a:r>
              <a:rPr lang="fr-FR" sz="2800" i="1" dirty="0" smtClean="0"/>
              <a:t>end </a:t>
            </a:r>
            <a:r>
              <a:rPr lang="fr-FR" sz="2800" i="1" dirty="0" err="1" smtClean="0"/>
              <a:t>users</a:t>
            </a:r>
            <a:r>
              <a:rPr lang="fr-FR" sz="2800" i="1" dirty="0" smtClean="0"/>
              <a:t> </a:t>
            </a:r>
            <a:r>
              <a:rPr lang="fr-FR" sz="2400" i="1" dirty="0" err="1" smtClean="0"/>
              <a:t>learning</a:t>
            </a:r>
            <a:r>
              <a:rPr lang="fr-FR" sz="2400" i="1" dirty="0" smtClean="0"/>
              <a:t> by </a:t>
            </a:r>
            <a:r>
              <a:rPr lang="fr-FR" sz="2400" i="1" dirty="0" err="1" smtClean="0"/>
              <a:t>using</a:t>
            </a:r>
            <a:endParaRPr lang="fr-FR" sz="2400" i="1" dirty="0" smtClean="0"/>
          </a:p>
          <a:p>
            <a:pPr lvl="1">
              <a:lnSpc>
                <a:spcPct val="134000"/>
              </a:lnSpc>
            </a:pPr>
            <a:r>
              <a:rPr lang="fr-FR" sz="2400" dirty="0"/>
              <a:t>a</a:t>
            </a:r>
            <a:r>
              <a:rPr lang="fr-FR" sz="2400" dirty="0" smtClean="0"/>
              <a:t> minima : testeurs/utilisateurs d’un produit/service</a:t>
            </a:r>
          </a:p>
          <a:p>
            <a:pPr lvl="1">
              <a:lnSpc>
                <a:spcPct val="134000"/>
              </a:lnSpc>
            </a:pPr>
            <a:r>
              <a:rPr lang="fr-FR" sz="2400" dirty="0" err="1"/>
              <a:t>c</a:t>
            </a:r>
            <a:r>
              <a:rPr lang="fr-FR" sz="2400" dirty="0" err="1" smtClean="0"/>
              <a:t>o</a:t>
            </a:r>
            <a:r>
              <a:rPr lang="fr-FR" sz="2400" dirty="0" smtClean="0"/>
              <a:t>-création (innovation collaborative)</a:t>
            </a:r>
          </a:p>
          <a:p>
            <a:pPr>
              <a:lnSpc>
                <a:spcPct val="134000"/>
              </a:lnSpc>
            </a:pPr>
            <a:r>
              <a:rPr lang="fr-FR" sz="2800" dirty="0" smtClean="0"/>
              <a:t>Elargie à des acteurs qui n’étaient pas pris en compte </a:t>
            </a:r>
          </a:p>
          <a:p>
            <a:pPr lvl="1">
              <a:lnSpc>
                <a:spcPct val="134000"/>
              </a:lnSpc>
            </a:pPr>
            <a:r>
              <a:rPr lang="fr-FR" sz="2400" dirty="0" smtClean="0"/>
              <a:t>acteurs d’autres secteurs (nutrition, santé, environnement, numérique, distribution, tourisme</a:t>
            </a:r>
            <a:r>
              <a:rPr lang="mr-IN" sz="2400" dirty="0" smtClean="0"/>
              <a:t>…</a:t>
            </a:r>
            <a:r>
              <a:rPr lang="fr-FR" sz="2400" dirty="0" smtClean="0"/>
              <a:t>)</a:t>
            </a:r>
          </a:p>
          <a:p>
            <a:pPr lvl="1">
              <a:lnSpc>
                <a:spcPct val="134000"/>
              </a:lnSpc>
            </a:pPr>
            <a:r>
              <a:rPr lang="fr-FR" sz="2400" dirty="0" smtClean="0"/>
              <a:t>groupements </a:t>
            </a:r>
            <a:r>
              <a:rPr lang="fr-FR" sz="2400" dirty="0"/>
              <a:t>professionnels</a:t>
            </a:r>
          </a:p>
          <a:p>
            <a:pPr lvl="1">
              <a:lnSpc>
                <a:spcPct val="134000"/>
              </a:lnSpc>
            </a:pPr>
            <a:r>
              <a:rPr lang="fr-FR" sz="2400" dirty="0" smtClean="0"/>
              <a:t>communautés </a:t>
            </a:r>
            <a:r>
              <a:rPr lang="fr-FR" sz="2400" dirty="0"/>
              <a:t>épistémiques/ad hoc </a:t>
            </a:r>
            <a:endParaRPr lang="fr-FR" sz="2400" dirty="0" smtClean="0"/>
          </a:p>
          <a:p>
            <a:pPr lvl="1">
              <a:lnSpc>
                <a:spcPct val="134000"/>
              </a:lnSpc>
            </a:pPr>
            <a:r>
              <a:rPr lang="fr-FR" sz="2400" dirty="0"/>
              <a:t>association de </a:t>
            </a:r>
            <a:r>
              <a:rPr lang="fr-FR" sz="2400" dirty="0" smtClean="0"/>
              <a:t>consommateurs, de patients</a:t>
            </a:r>
            <a:r>
              <a:rPr lang="mr-IN" sz="2400" dirty="0" smtClean="0"/>
              <a:t>…</a:t>
            </a:r>
            <a:endParaRPr lang="fr-FR" sz="2400" dirty="0"/>
          </a:p>
          <a:p>
            <a:pPr lvl="1">
              <a:lnSpc>
                <a:spcPct val="134000"/>
              </a:lnSpc>
            </a:pPr>
            <a:r>
              <a:rPr lang="fr-FR" sz="2400" dirty="0" smtClean="0"/>
              <a:t>associations </a:t>
            </a:r>
            <a:r>
              <a:rPr lang="fr-FR" sz="2400" dirty="0"/>
              <a:t>citoyennes</a:t>
            </a:r>
            <a:r>
              <a:rPr lang="mr-IN" sz="2400" dirty="0" smtClean="0"/>
              <a:t>…</a:t>
            </a:r>
            <a:endParaRPr lang="fr-FR" sz="2800" dirty="0" smtClean="0"/>
          </a:p>
          <a:p>
            <a:pPr lvl="1"/>
            <a:endParaRPr lang="fr-FR" sz="2000" dirty="0" smtClean="0"/>
          </a:p>
          <a:p>
            <a:pPr lvl="1"/>
            <a:endParaRPr lang="fr-FR" sz="2000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01251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9373" y="1080923"/>
            <a:ext cx="8433365" cy="5284311"/>
          </a:xfrm>
        </p:spPr>
        <p:txBody>
          <a:bodyPr>
            <a:normAutofit/>
          </a:bodyPr>
          <a:lstStyle/>
          <a:p>
            <a:pPr>
              <a:lnSpc>
                <a:spcPct val="134000"/>
              </a:lnSpc>
            </a:pPr>
            <a:r>
              <a:rPr lang="fr-FR" sz="2800" dirty="0" smtClean="0"/>
              <a:t>A noter la différence des 2 dimensions </a:t>
            </a:r>
          </a:p>
          <a:p>
            <a:pPr lvl="1">
              <a:lnSpc>
                <a:spcPct val="134000"/>
              </a:lnSpc>
            </a:pPr>
            <a:r>
              <a:rPr lang="fr-FR" sz="2200" dirty="0" smtClean="0"/>
              <a:t>l’incorporation des end </a:t>
            </a:r>
            <a:r>
              <a:rPr lang="fr-FR" sz="2200" dirty="0" err="1" smtClean="0"/>
              <a:t>users</a:t>
            </a:r>
            <a:r>
              <a:rPr lang="fr-FR" sz="2200" dirty="0" smtClean="0"/>
              <a:t> </a:t>
            </a:r>
          </a:p>
          <a:p>
            <a:pPr lvl="1">
              <a:lnSpc>
                <a:spcPct val="134000"/>
              </a:lnSpc>
            </a:pPr>
            <a:r>
              <a:rPr lang="fr-FR" sz="2200" dirty="0"/>
              <a:t>l</a:t>
            </a:r>
            <a:r>
              <a:rPr lang="fr-FR" sz="2200" dirty="0" smtClean="0"/>
              <a:t>’incorporation d’acteurs transversaux </a:t>
            </a:r>
          </a:p>
          <a:p>
            <a:pPr>
              <a:lnSpc>
                <a:spcPct val="134000"/>
              </a:lnSpc>
            </a:pPr>
            <a:r>
              <a:rPr lang="fr-FR" sz="2800" dirty="0" smtClean="0"/>
              <a:t>Attention :</a:t>
            </a:r>
          </a:p>
          <a:p>
            <a:pPr lvl="1">
              <a:lnSpc>
                <a:spcPct val="134000"/>
              </a:lnSpc>
            </a:pPr>
            <a:r>
              <a:rPr lang="fr-FR" sz="2200" dirty="0"/>
              <a:t>ne pas assimiler end </a:t>
            </a:r>
            <a:r>
              <a:rPr lang="fr-FR" sz="2200" dirty="0" err="1"/>
              <a:t>users</a:t>
            </a:r>
            <a:r>
              <a:rPr lang="fr-FR" sz="2200" dirty="0"/>
              <a:t> et individus citoyens ou consommateurs</a:t>
            </a:r>
          </a:p>
          <a:p>
            <a:pPr lvl="1">
              <a:lnSpc>
                <a:spcPct val="134000"/>
              </a:lnSpc>
            </a:pPr>
            <a:r>
              <a:rPr lang="fr-FR" sz="2200" dirty="0"/>
              <a:t>n</a:t>
            </a:r>
            <a:r>
              <a:rPr lang="fr-FR" sz="2200" dirty="0" smtClean="0"/>
              <a:t>e </a:t>
            </a:r>
            <a:r>
              <a:rPr lang="fr-FR" sz="2200" dirty="0"/>
              <a:t>pas assimiler acteurs auparavant non pris en compte </a:t>
            </a:r>
            <a:r>
              <a:rPr lang="fr-FR" sz="2200" dirty="0" smtClean="0"/>
              <a:t>et </a:t>
            </a:r>
            <a:r>
              <a:rPr lang="fr-FR" sz="2200" dirty="0"/>
              <a:t>acteurs sociaux </a:t>
            </a:r>
            <a:r>
              <a:rPr lang="fr-FR" sz="2200" dirty="0" smtClean="0"/>
              <a:t>(non économiques et non institutionnels)</a:t>
            </a:r>
          </a:p>
          <a:p>
            <a:pPr>
              <a:lnSpc>
                <a:spcPct val="134000"/>
              </a:lnSpc>
            </a:pPr>
            <a:r>
              <a:rPr lang="fr-FR" sz="2400" dirty="0" smtClean="0"/>
              <a:t>Cette double réduction conduirait à une vision fausse et caricaturale de l’IO (le </a:t>
            </a:r>
            <a:r>
              <a:rPr lang="fr-FR" sz="2400" dirty="0" err="1" smtClean="0"/>
              <a:t>Fablab</a:t>
            </a:r>
            <a:r>
              <a:rPr lang="fr-FR" sz="2400" dirty="0" smtClean="0"/>
              <a:t>) 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099483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603315" y="1659118"/>
            <a:ext cx="7912035" cy="4097881"/>
          </a:xfrm>
        </p:spPr>
        <p:txBody>
          <a:bodyPr>
            <a:normAutofit/>
          </a:bodyPr>
          <a:lstStyle/>
          <a:p>
            <a:r>
              <a:rPr lang="fr-FR" dirty="0"/>
              <a:t>Travailler ces concepts clefs qui structurent le programme </a:t>
            </a:r>
            <a:r>
              <a:rPr lang="fr-FR" dirty="0" smtClean="0"/>
              <a:t>:</a:t>
            </a:r>
          </a:p>
          <a:p>
            <a:pPr lvl="1"/>
            <a:r>
              <a:rPr lang="fr-FR" dirty="0" smtClean="0"/>
              <a:t> dans son orientation scientifique :  </a:t>
            </a:r>
          </a:p>
          <a:p>
            <a:pPr lvl="2"/>
            <a:r>
              <a:rPr lang="fr-FR" b="1" dirty="0" smtClean="0"/>
              <a:t>Nexus </a:t>
            </a:r>
            <a:r>
              <a:rPr lang="fr-FR" dirty="0" smtClean="0"/>
              <a:t>: Articulation AAE </a:t>
            </a:r>
            <a:r>
              <a:rPr lang="fr-FR" dirty="0"/>
              <a:t>- intégrant Santé des écosystèmes (agricoles et forestier) / Santé Humaine </a:t>
            </a:r>
            <a:endParaRPr lang="fr-FR" dirty="0" smtClean="0"/>
          </a:p>
          <a:p>
            <a:pPr lvl="2"/>
            <a:r>
              <a:rPr lang="fr-FR" dirty="0" smtClean="0"/>
              <a:t>Enjeux de </a:t>
            </a:r>
            <a:r>
              <a:rPr lang="fr-FR" b="1" dirty="0" smtClean="0"/>
              <a:t>Transition et Territoire </a:t>
            </a:r>
          </a:p>
          <a:p>
            <a:pPr lvl="1"/>
            <a:r>
              <a:rPr lang="fr-FR" dirty="0"/>
              <a:t>d</a:t>
            </a:r>
            <a:r>
              <a:rPr lang="fr-FR" dirty="0" smtClean="0"/>
              <a:t>ans sa démarche et ses méthodologies </a:t>
            </a:r>
          </a:p>
          <a:p>
            <a:pPr lvl="2"/>
            <a:r>
              <a:rPr lang="fr-FR" dirty="0" smtClean="0"/>
              <a:t>Co-construction, penser le chemin </a:t>
            </a:r>
            <a:r>
              <a:rPr lang="fr-FR" b="1" dirty="0" smtClean="0"/>
              <a:t>d’impact </a:t>
            </a:r>
          </a:p>
          <a:p>
            <a:pPr lvl="2"/>
            <a:r>
              <a:rPr lang="fr-FR" b="1" dirty="0" smtClean="0"/>
              <a:t>Innovation ouverte, </a:t>
            </a:r>
            <a:r>
              <a:rPr lang="fr-FR" b="1" dirty="0" err="1" smtClean="0"/>
              <a:t>agroliving</a:t>
            </a:r>
            <a:r>
              <a:rPr lang="fr-FR" b="1" dirty="0" smtClean="0"/>
              <a:t> </a:t>
            </a:r>
            <a:r>
              <a:rPr lang="fr-FR" b="1" dirty="0" err="1" smtClean="0"/>
              <a:t>lab</a:t>
            </a:r>
            <a:r>
              <a:rPr lang="fr-FR" b="1" dirty="0" smtClean="0"/>
              <a:t> </a:t>
            </a:r>
            <a:r>
              <a:rPr lang="fr-FR" dirty="0" smtClean="0"/>
              <a:t>: </a:t>
            </a:r>
          </a:p>
          <a:p>
            <a:r>
              <a:rPr lang="fr-FR" dirty="0" smtClean="0"/>
              <a:t>Partager </a:t>
            </a:r>
            <a:r>
              <a:rPr lang="fr-FR" dirty="0"/>
              <a:t>des références /une vision communes autour des concepts clefs, des démarches de recherches</a:t>
            </a:r>
          </a:p>
          <a:p>
            <a:r>
              <a:rPr lang="fr-FR" dirty="0"/>
              <a:t>Aider à la construction et à la réussite des projets 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Objectifs des webinaires </a:t>
            </a:r>
          </a:p>
        </p:txBody>
      </p:sp>
      <p:sp>
        <p:nvSpPr>
          <p:cNvPr id="4" name="Sous-titre 3"/>
          <p:cNvSpPr>
            <a:spLocks noGrp="1"/>
          </p:cNvSpPr>
          <p:nvPr>
            <p:ph type="subTitle" idx="10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00721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 smtClean="0"/>
              <a:t>3- La nature </a:t>
            </a:r>
            <a:r>
              <a:rPr lang="fr-FR" sz="3200" dirty="0" err="1" smtClean="0"/>
              <a:t>écosystémique</a:t>
            </a:r>
            <a:r>
              <a:rPr lang="fr-FR" sz="3200" dirty="0" smtClean="0"/>
              <a:t> de l’innovation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39727"/>
            <a:ext cx="8346193" cy="5068552"/>
          </a:xfrm>
        </p:spPr>
        <p:txBody>
          <a:bodyPr>
            <a:normAutofit fontScale="92500" lnSpcReduction="10000"/>
          </a:bodyPr>
          <a:lstStyle/>
          <a:p>
            <a:r>
              <a:rPr lang="fr-FR" sz="2600" dirty="0"/>
              <a:t>L</a:t>
            </a:r>
            <a:r>
              <a:rPr lang="fr-FR" sz="2600" dirty="0" smtClean="0"/>
              <a:t>a diversification des acteurs conduit </a:t>
            </a:r>
            <a:r>
              <a:rPr lang="fr-FR" sz="2600" dirty="0"/>
              <a:t>à la formation d’un </a:t>
            </a:r>
            <a:r>
              <a:rPr lang="fr-FR" sz="2600" dirty="0" smtClean="0"/>
              <a:t>écosystème</a:t>
            </a:r>
          </a:p>
          <a:p>
            <a:pPr lvl="1"/>
            <a:r>
              <a:rPr lang="fr-FR" sz="1600" dirty="0" smtClean="0"/>
              <a:t>ensemble </a:t>
            </a:r>
            <a:r>
              <a:rPr lang="fr-FR" sz="1600" dirty="0"/>
              <a:t>d’acteurs hétérogènes</a:t>
            </a:r>
          </a:p>
          <a:p>
            <a:pPr lvl="2"/>
            <a:r>
              <a:rPr lang="fr-FR" sz="1600" dirty="0"/>
              <a:t>Secteurs, taille, nature (public/privé/communautés/consommateurs…)</a:t>
            </a:r>
          </a:p>
          <a:p>
            <a:pPr lvl="1"/>
            <a:r>
              <a:rPr lang="fr-FR" sz="2000" dirty="0"/>
              <a:t>doivent coopérer pour mettre le </a:t>
            </a:r>
            <a:r>
              <a:rPr lang="fr-FR" sz="2000" dirty="0" smtClean="0"/>
              <a:t>produit/service </a:t>
            </a:r>
            <a:r>
              <a:rPr lang="fr-FR" sz="2000" dirty="0"/>
              <a:t>sur le marché</a:t>
            </a:r>
          </a:p>
          <a:p>
            <a:pPr lvl="2"/>
            <a:r>
              <a:rPr lang="fr-FR" sz="1600" dirty="0"/>
              <a:t>Standards</a:t>
            </a:r>
          </a:p>
          <a:p>
            <a:pPr lvl="2"/>
            <a:r>
              <a:rPr lang="fr-FR" sz="1600" dirty="0"/>
              <a:t>Partage de données </a:t>
            </a:r>
            <a:r>
              <a:rPr lang="fr-FR" sz="1600" dirty="0" smtClean="0"/>
              <a:t>et de connaissance</a:t>
            </a:r>
            <a:endParaRPr lang="fr-FR" sz="1600" dirty="0"/>
          </a:p>
          <a:p>
            <a:pPr lvl="2"/>
            <a:r>
              <a:rPr lang="fr-FR" sz="1600" dirty="0"/>
              <a:t>Externalités indirectes entre </a:t>
            </a:r>
            <a:r>
              <a:rPr lang="fr-FR" sz="1600" dirty="0" smtClean="0"/>
              <a:t>actifs </a:t>
            </a:r>
            <a:r>
              <a:rPr lang="fr-FR" sz="1600" dirty="0"/>
              <a:t>complémentaires : </a:t>
            </a:r>
            <a:r>
              <a:rPr lang="fr-FR" sz="1600" dirty="0" err="1"/>
              <a:t>chicken</a:t>
            </a:r>
            <a:r>
              <a:rPr lang="fr-FR" sz="1600" dirty="0"/>
              <a:t> and </a:t>
            </a:r>
            <a:r>
              <a:rPr lang="fr-FR" sz="1600" dirty="0" err="1"/>
              <a:t>egg</a:t>
            </a:r>
            <a:endParaRPr lang="fr-FR" sz="2000" dirty="0"/>
          </a:p>
          <a:p>
            <a:r>
              <a:rPr lang="fr-FR" sz="2600" i="1" dirty="0"/>
              <a:t>Innover, c’est résoudre des problèmes non triviaux de coordination et </a:t>
            </a:r>
            <a:r>
              <a:rPr lang="fr-FR" sz="2600" i="1" dirty="0" smtClean="0"/>
              <a:t>d’incitation</a:t>
            </a:r>
          </a:p>
          <a:p>
            <a:r>
              <a:rPr lang="fr-FR" sz="2600" dirty="0" smtClean="0"/>
              <a:t>Substitution d’une </a:t>
            </a:r>
            <a:r>
              <a:rPr lang="fr-FR" sz="2600" dirty="0"/>
              <a:t>organisation horizontale à l’intégration verticale </a:t>
            </a:r>
            <a:r>
              <a:rPr lang="fr-FR" sz="2600" dirty="0" err="1" smtClean="0"/>
              <a:t>BtoBtoC</a:t>
            </a:r>
            <a:endParaRPr lang="fr-FR" sz="2600" dirty="0" smtClean="0"/>
          </a:p>
          <a:p>
            <a:pPr lvl="1"/>
            <a:r>
              <a:rPr lang="fr-FR" sz="2200" dirty="0"/>
              <a:t>a</a:t>
            </a:r>
            <a:r>
              <a:rPr lang="fr-FR" sz="2200" dirty="0" smtClean="0"/>
              <a:t>cteur pivot </a:t>
            </a:r>
          </a:p>
          <a:p>
            <a:pPr lvl="1"/>
            <a:r>
              <a:rPr lang="fr-FR" sz="2200" dirty="0"/>
              <a:t>i</a:t>
            </a:r>
            <a:r>
              <a:rPr lang="fr-FR" sz="2200" dirty="0" smtClean="0"/>
              <a:t>ncitations ajustées à la nature des acteurs</a:t>
            </a:r>
          </a:p>
          <a:p>
            <a:pPr lvl="1"/>
            <a:r>
              <a:rPr lang="fr-FR" sz="2200" dirty="0"/>
              <a:t>p</a:t>
            </a:r>
            <a:r>
              <a:rPr lang="fr-FR" sz="2200" dirty="0" smtClean="0"/>
              <a:t>artage de la valeur </a:t>
            </a:r>
            <a:r>
              <a:rPr lang="fr-FR" sz="2200" dirty="0" err="1" smtClean="0"/>
              <a:t>co</a:t>
            </a:r>
            <a:r>
              <a:rPr lang="fr-FR" sz="2200" dirty="0" smtClean="0"/>
              <a:t>-créée</a:t>
            </a:r>
          </a:p>
          <a:p>
            <a:pPr lvl="1"/>
            <a:endParaRPr lang="fr-FR" sz="2200" dirty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60791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 smtClean="0"/>
              <a:t>De l’innovation ouverte aux livings </a:t>
            </a:r>
            <a:r>
              <a:rPr lang="fr-FR" sz="3200" dirty="0" err="1" smtClean="0"/>
              <a:t>labs</a:t>
            </a:r>
            <a:r>
              <a:rPr lang="fr-FR" sz="3200" dirty="0" smtClean="0"/>
              <a:t/>
            </a:r>
            <a:br>
              <a:rPr lang="fr-FR" sz="3200" dirty="0" smtClean="0"/>
            </a:br>
            <a:r>
              <a:rPr lang="fr-FR" sz="2800" i="1" dirty="0" smtClean="0"/>
              <a:t>Le LL forme et méthode de l’IO</a:t>
            </a:r>
            <a:endParaRPr lang="fr-FR" sz="2800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97177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34000"/>
              </a:lnSpc>
            </a:pPr>
            <a:r>
              <a:rPr lang="fr-FR" sz="2800" dirty="0" smtClean="0"/>
              <a:t>Attention :</a:t>
            </a:r>
          </a:p>
          <a:p>
            <a:pPr lvl="1">
              <a:lnSpc>
                <a:spcPct val="134000"/>
              </a:lnSpc>
            </a:pPr>
            <a:r>
              <a:rPr lang="fr-FR" dirty="0" smtClean="0"/>
              <a:t>toute </a:t>
            </a:r>
            <a:r>
              <a:rPr lang="fr-FR" dirty="0"/>
              <a:t>innovation n’est pas de l’IO et toute IO ne prend pas la forme d’un </a:t>
            </a:r>
            <a:r>
              <a:rPr lang="fr-FR" dirty="0" smtClean="0"/>
              <a:t>LL</a:t>
            </a:r>
          </a:p>
          <a:p>
            <a:pPr>
              <a:lnSpc>
                <a:spcPct val="134000"/>
              </a:lnSpc>
            </a:pPr>
            <a:r>
              <a:rPr lang="fr-FR" sz="2800" dirty="0" smtClean="0"/>
              <a:t>Pas de modèle ni de définition normée du LL</a:t>
            </a:r>
          </a:p>
          <a:p>
            <a:pPr lvl="1">
              <a:lnSpc>
                <a:spcPct val="134000"/>
              </a:lnSpc>
            </a:pPr>
            <a:r>
              <a:rPr lang="fr-FR" dirty="0"/>
              <a:t>souvent auto-défini, labellise parfois des formes </a:t>
            </a:r>
            <a:r>
              <a:rPr lang="fr-FR" dirty="0" smtClean="0"/>
              <a:t>anciennes </a:t>
            </a:r>
          </a:p>
          <a:p>
            <a:pPr lvl="1">
              <a:lnSpc>
                <a:spcPct val="134000"/>
              </a:lnSpc>
            </a:pPr>
            <a:r>
              <a:rPr lang="fr-FR" dirty="0"/>
              <a:t>d</a:t>
            </a:r>
            <a:r>
              <a:rPr lang="fr-FR" dirty="0" smtClean="0"/>
              <a:t>éfinis par leurs finalités variables</a:t>
            </a:r>
          </a:p>
          <a:p>
            <a:pPr>
              <a:lnSpc>
                <a:spcPct val="134000"/>
              </a:lnSpc>
            </a:pPr>
            <a:r>
              <a:rPr lang="fr-FR" sz="2800" dirty="0" smtClean="0"/>
              <a:t>Des expériences très variables, très hétérogènes, échelles très différentes</a:t>
            </a:r>
          </a:p>
          <a:p>
            <a:pPr>
              <a:lnSpc>
                <a:spcPct val="134000"/>
              </a:lnSpc>
            </a:pPr>
            <a:r>
              <a:rPr lang="fr-FR" sz="2800" dirty="0" smtClean="0"/>
              <a:t>Définition générique : une des formes d’expérimentation de l’IO </a:t>
            </a:r>
          </a:p>
          <a:p>
            <a:pPr>
              <a:lnSpc>
                <a:spcPct val="134000"/>
              </a:lnSpc>
            </a:pPr>
            <a:r>
              <a:rPr lang="fr-FR" sz="2800" dirty="0"/>
              <a:t>Quelques </a:t>
            </a:r>
            <a:r>
              <a:rPr lang="fr-FR" sz="2800" dirty="0" err="1"/>
              <a:t>surveys</a:t>
            </a:r>
            <a:r>
              <a:rPr lang="fr-FR" sz="2800" dirty="0"/>
              <a:t> d’enquête (Klein et Pecqueur, 2012) ou bibliométriques </a:t>
            </a:r>
            <a:r>
              <a:rPr lang="fr-FR" sz="2800" dirty="0" smtClean="0"/>
              <a:t>(Greve and al., 2020). </a:t>
            </a:r>
            <a:endParaRPr lang="fr-FR" sz="2800" dirty="0"/>
          </a:p>
          <a:p>
            <a:pPr>
              <a:lnSpc>
                <a:spcPct val="134000"/>
              </a:lnSpc>
            </a:pPr>
            <a:r>
              <a:rPr lang="fr-FR" sz="2800" dirty="0" smtClean="0"/>
              <a:t>Quelles caractéristiques en tirer ? </a:t>
            </a:r>
            <a:endParaRPr lang="fr-FR" sz="2800" dirty="0"/>
          </a:p>
          <a:p>
            <a:endParaRPr lang="fr-FR" sz="2800" dirty="0" smtClean="0"/>
          </a:p>
        </p:txBody>
      </p:sp>
    </p:spTree>
    <p:extLst>
      <p:ext uri="{BB962C8B-B14F-4D97-AF65-F5344CB8AC3E}">
        <p14:creationId xmlns:p14="http://schemas.microsoft.com/office/powerpoint/2010/main" val="3361616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-1224"/>
            <a:ext cx="7770813" cy="1429871"/>
          </a:xfrm>
        </p:spPr>
        <p:txBody>
          <a:bodyPr>
            <a:normAutofit/>
          </a:bodyPr>
          <a:lstStyle/>
          <a:p>
            <a:r>
              <a:rPr lang="fr-FR" sz="3200" dirty="0" smtClean="0"/>
              <a:t>Caractéristiques générales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8275" y="1421620"/>
            <a:ext cx="8443287" cy="5215634"/>
          </a:xfrm>
        </p:spPr>
        <p:txBody>
          <a:bodyPr>
            <a:normAutofit fontScale="47500" lnSpcReduction="20000"/>
          </a:bodyPr>
          <a:lstStyle/>
          <a:p>
            <a:pPr lvl="0">
              <a:lnSpc>
                <a:spcPct val="134000"/>
              </a:lnSpc>
            </a:pPr>
            <a:r>
              <a:rPr lang="fr-FR" sz="4200" dirty="0"/>
              <a:t>l’approche user-</a:t>
            </a:r>
            <a:r>
              <a:rPr lang="fr-FR" sz="4200" dirty="0" err="1"/>
              <a:t>centric</a:t>
            </a:r>
            <a:r>
              <a:rPr lang="fr-FR" sz="4200" dirty="0"/>
              <a:t> </a:t>
            </a:r>
          </a:p>
          <a:p>
            <a:pPr lvl="1">
              <a:lnSpc>
                <a:spcPct val="134000"/>
              </a:lnSpc>
            </a:pPr>
            <a:r>
              <a:rPr lang="fr-FR" sz="3000" dirty="0"/>
              <a:t>remet de l’hétérogénéité (les « acteurs oubliés ») dans la façon de penser l’action collective</a:t>
            </a:r>
          </a:p>
          <a:p>
            <a:pPr lvl="1">
              <a:lnSpc>
                <a:spcPct val="134000"/>
              </a:lnSpc>
            </a:pPr>
            <a:r>
              <a:rPr lang="fr-FR" sz="3000" dirty="0"/>
              <a:t>contraint à de l’innovation sociale </a:t>
            </a:r>
            <a:r>
              <a:rPr lang="fr-FR" sz="3000" dirty="0" smtClean="0"/>
              <a:t>(Klein, 2014). IS : approche de l’innovation consistant à mobiliser les divers acteurs concernés par les différentes dimensions (techno, économique, usages, environnement, réglementation</a:t>
            </a:r>
            <a:r>
              <a:rPr lang="mr-IN" sz="3000" dirty="0" smtClean="0"/>
              <a:t>…</a:t>
            </a:r>
            <a:r>
              <a:rPr lang="fr-FR" sz="3000" dirty="0" smtClean="0"/>
              <a:t>) de l’innovation dans un cadre coopératif et participatif</a:t>
            </a:r>
            <a:endParaRPr lang="fr-FR" sz="3000" dirty="0"/>
          </a:p>
          <a:p>
            <a:pPr lvl="0">
              <a:lnSpc>
                <a:spcPct val="134000"/>
              </a:lnSpc>
            </a:pPr>
            <a:r>
              <a:rPr lang="fr-FR" sz="4200" dirty="0"/>
              <a:t>la démarche participative </a:t>
            </a:r>
            <a:endParaRPr lang="fr-FR" sz="4200" dirty="0" smtClean="0"/>
          </a:p>
          <a:p>
            <a:pPr lvl="1">
              <a:lnSpc>
                <a:spcPct val="134000"/>
              </a:lnSpc>
            </a:pPr>
            <a:r>
              <a:rPr lang="fr-FR" sz="3000" dirty="0" smtClean="0"/>
              <a:t>Démarche de concertation avant d’être une structure organisationnelle</a:t>
            </a:r>
          </a:p>
          <a:p>
            <a:pPr lvl="1">
              <a:lnSpc>
                <a:spcPct val="134000"/>
              </a:lnSpc>
            </a:pPr>
            <a:r>
              <a:rPr lang="fr-FR" sz="3000" dirty="0" smtClean="0"/>
              <a:t>Beaucoup de LL fonctionnent de manière informelle (condition de la créativité ?)</a:t>
            </a:r>
            <a:endParaRPr lang="fr-FR" sz="3000" dirty="0"/>
          </a:p>
          <a:p>
            <a:pPr lvl="0">
              <a:lnSpc>
                <a:spcPct val="134000"/>
              </a:lnSpc>
            </a:pPr>
            <a:r>
              <a:rPr lang="fr-FR" sz="4200" dirty="0" smtClean="0"/>
              <a:t>l’aspect </a:t>
            </a:r>
            <a:r>
              <a:rPr lang="fr-FR" sz="4200" dirty="0"/>
              <a:t>real-life</a:t>
            </a:r>
          </a:p>
          <a:p>
            <a:pPr lvl="1">
              <a:lnSpc>
                <a:spcPct val="134000"/>
              </a:lnSpc>
            </a:pPr>
            <a:r>
              <a:rPr lang="fr-FR" sz="3000" dirty="0"/>
              <a:t>l’expérimentation dans des conditions réelles bien que réduites</a:t>
            </a:r>
          </a:p>
          <a:p>
            <a:pPr lvl="1">
              <a:lnSpc>
                <a:spcPct val="134000"/>
              </a:lnSpc>
            </a:pPr>
            <a:r>
              <a:rPr lang="fr-FR" sz="3000" dirty="0"/>
              <a:t>problème du passage à l’échelle</a:t>
            </a:r>
          </a:p>
          <a:p>
            <a:pPr lvl="0">
              <a:lnSpc>
                <a:spcPct val="134000"/>
              </a:lnSpc>
            </a:pPr>
            <a:r>
              <a:rPr lang="fr-FR" sz="4200" dirty="0"/>
              <a:t>dimension territoriale adaptée aux </a:t>
            </a:r>
            <a:r>
              <a:rPr lang="fr-FR" sz="4200" dirty="0" smtClean="0"/>
              <a:t>LL</a:t>
            </a:r>
          </a:p>
          <a:p>
            <a:pPr lvl="1">
              <a:lnSpc>
                <a:spcPct val="134000"/>
              </a:lnSpc>
            </a:pPr>
            <a:r>
              <a:rPr lang="fr-FR" sz="3000" dirty="0"/>
              <a:t>Échelle plus adaptée à la confiance</a:t>
            </a:r>
          </a:p>
          <a:p>
            <a:pPr lvl="1">
              <a:lnSpc>
                <a:spcPct val="134000"/>
              </a:lnSpc>
            </a:pPr>
            <a:r>
              <a:rPr lang="fr-FR" sz="3000" dirty="0"/>
              <a:t>Transversalité des acteurs (incitation à sortir de l’horizon sectoriel</a:t>
            </a:r>
            <a:r>
              <a:rPr lang="fr-FR" sz="3000" dirty="0" smtClean="0"/>
              <a:t>)</a:t>
            </a:r>
          </a:p>
          <a:p>
            <a:pPr lvl="0">
              <a:lnSpc>
                <a:spcPct val="134000"/>
              </a:lnSpc>
            </a:pPr>
            <a:r>
              <a:rPr lang="fr-FR" sz="4200" dirty="0"/>
              <a:t>d</a:t>
            </a:r>
            <a:r>
              <a:rPr lang="fr-FR" sz="4200" dirty="0" smtClean="0"/>
              <a:t>e manière générale, les acteurs des LL restent timides, peu d’évaluation des LL</a:t>
            </a:r>
          </a:p>
          <a:p>
            <a:pPr lvl="1">
              <a:lnSpc>
                <a:spcPct val="134000"/>
              </a:lnSpc>
            </a:pP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4722684" y="142864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10081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 smtClean="0"/>
              <a:t>Une diversité d’expériences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6080" y="1550893"/>
            <a:ext cx="8066266" cy="4897859"/>
          </a:xfrm>
        </p:spPr>
        <p:txBody>
          <a:bodyPr>
            <a:normAutofit fontScale="92500" lnSpcReduction="10000"/>
          </a:bodyPr>
          <a:lstStyle/>
          <a:p>
            <a:r>
              <a:rPr lang="fr-FR" sz="2400" i="1" dirty="0"/>
              <a:t>S</a:t>
            </a:r>
            <a:r>
              <a:rPr lang="fr-FR" sz="2400" i="1" dirty="0" smtClean="0"/>
              <a:t>how </a:t>
            </a:r>
            <a:r>
              <a:rPr lang="fr-FR" sz="2400" i="1" dirty="0" err="1" smtClean="0"/>
              <a:t>labs</a:t>
            </a:r>
            <a:r>
              <a:rPr lang="fr-FR" sz="2400" i="1" dirty="0" smtClean="0"/>
              <a:t> </a:t>
            </a:r>
            <a:r>
              <a:rPr lang="fr-FR" sz="2400" dirty="0" smtClean="0"/>
              <a:t>:</a:t>
            </a:r>
          </a:p>
          <a:p>
            <a:pPr lvl="1"/>
            <a:r>
              <a:rPr lang="fr-FR" sz="2000" dirty="0" smtClean="0"/>
              <a:t>expérimentation de démonstrateurs</a:t>
            </a:r>
          </a:p>
          <a:p>
            <a:r>
              <a:rPr lang="fr-FR" sz="2400" i="1" dirty="0" smtClean="0"/>
              <a:t>LL de diffusion technologique </a:t>
            </a:r>
          </a:p>
          <a:p>
            <a:pPr lvl="1"/>
            <a:r>
              <a:rPr lang="fr-FR" sz="2000" dirty="0" smtClean="0"/>
              <a:t>les utilisateurs comme testeurs. </a:t>
            </a:r>
          </a:p>
          <a:p>
            <a:pPr lvl="1"/>
            <a:r>
              <a:rPr lang="fr-FR" sz="2000" dirty="0" smtClean="0"/>
              <a:t>Peu conformes avec l’esprit des LL</a:t>
            </a:r>
          </a:p>
          <a:p>
            <a:r>
              <a:rPr lang="fr-FR" sz="2400" i="1" dirty="0" smtClean="0"/>
              <a:t>LL d’innovation technologique</a:t>
            </a:r>
          </a:p>
          <a:p>
            <a:pPr lvl="1"/>
            <a:r>
              <a:rPr lang="fr-FR" sz="2000" dirty="0" smtClean="0"/>
              <a:t>Co-création</a:t>
            </a:r>
          </a:p>
          <a:p>
            <a:pPr lvl="1"/>
            <a:r>
              <a:rPr lang="fr-FR" sz="2000" dirty="0" smtClean="0"/>
              <a:t>Ingénierie technologique</a:t>
            </a:r>
          </a:p>
          <a:p>
            <a:r>
              <a:rPr lang="fr-FR" sz="2400" i="1" dirty="0" smtClean="0"/>
              <a:t>LL d’innovation collective</a:t>
            </a:r>
          </a:p>
          <a:p>
            <a:pPr lvl="1"/>
            <a:r>
              <a:rPr lang="fr-FR" sz="2000" dirty="0"/>
              <a:t>Mise en place de nouvelles pratiques d’innovation</a:t>
            </a:r>
          </a:p>
          <a:p>
            <a:pPr lvl="1"/>
            <a:r>
              <a:rPr lang="fr-FR" sz="2000" dirty="0"/>
              <a:t>Ingénierie </a:t>
            </a:r>
            <a:r>
              <a:rPr lang="fr-FR" sz="2000" dirty="0" smtClean="0"/>
              <a:t>organisationnelle</a:t>
            </a:r>
            <a:endParaRPr lang="fr-FR" sz="2400" dirty="0" smtClean="0"/>
          </a:p>
          <a:p>
            <a:r>
              <a:rPr lang="fr-FR" sz="2400" i="1" dirty="0" smtClean="0"/>
              <a:t>LL « territoriaux »</a:t>
            </a:r>
          </a:p>
          <a:p>
            <a:pPr lvl="1"/>
            <a:r>
              <a:rPr lang="fr-FR" sz="2000" dirty="0" smtClean="0"/>
              <a:t>Souvent impulsés par des acteurs institutionnels</a:t>
            </a:r>
          </a:p>
          <a:p>
            <a:pPr lvl="1"/>
            <a:r>
              <a:rPr lang="fr-FR" sz="2000" dirty="0" smtClean="0"/>
              <a:t>Nouveau marketing de l’innovation</a:t>
            </a:r>
          </a:p>
          <a:p>
            <a:pPr lvl="1"/>
            <a:endParaRPr lang="fr-FR" sz="2000" dirty="0" smtClean="0"/>
          </a:p>
          <a:p>
            <a:pPr marL="349250" lvl="1" indent="0">
              <a:buNone/>
            </a:pP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1094478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dirty="0" smtClean="0"/>
              <a:t>Questions ouvertes, objets de l’expérimentation</a:t>
            </a:r>
            <a:br>
              <a:rPr lang="fr-FR" sz="2800" dirty="0" smtClean="0"/>
            </a:br>
            <a:r>
              <a:rPr lang="fr-FR" sz="2400" i="1" dirty="0"/>
              <a:t>t</a:t>
            </a:r>
            <a:r>
              <a:rPr lang="fr-FR" sz="2400" i="1" dirty="0" smtClean="0"/>
              <a:t>out autant que l’objet de l’innovation</a:t>
            </a:r>
            <a:endParaRPr lang="fr-FR" sz="2400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79080"/>
            <a:ext cx="7876949" cy="4786216"/>
          </a:xfrm>
        </p:spPr>
        <p:txBody>
          <a:bodyPr>
            <a:normAutofit/>
          </a:bodyPr>
          <a:lstStyle/>
          <a:p>
            <a:pPr marL="342900" lvl="1" indent="-342900">
              <a:buFont typeface="Arial"/>
              <a:buChar char="•"/>
            </a:pPr>
            <a:r>
              <a:rPr lang="fr-FR" sz="2400" dirty="0" smtClean="0"/>
              <a:t>Quel système de gouvernance ? </a:t>
            </a:r>
          </a:p>
          <a:p>
            <a:pPr marL="742950" lvl="2" indent="-342900"/>
            <a:r>
              <a:rPr lang="fr-FR" sz="2000" dirty="0" smtClean="0"/>
              <a:t>action </a:t>
            </a:r>
            <a:r>
              <a:rPr lang="fr-FR" sz="2000" dirty="0"/>
              <a:t>collective dans un contexte </a:t>
            </a:r>
            <a:r>
              <a:rPr lang="fr-FR" sz="2000" dirty="0" smtClean="0"/>
              <a:t>d’intérêts différents sous la cause commune</a:t>
            </a:r>
          </a:p>
          <a:p>
            <a:pPr marL="742950" lvl="2" indent="-342900"/>
            <a:r>
              <a:rPr lang="fr-FR" sz="2000" dirty="0"/>
              <a:t>m</a:t>
            </a:r>
            <a:r>
              <a:rPr lang="fr-FR" sz="2000" dirty="0" smtClean="0"/>
              <a:t>ode spécifique de management</a:t>
            </a:r>
          </a:p>
          <a:p>
            <a:pPr marL="742950" lvl="2" indent="-342900"/>
            <a:r>
              <a:rPr lang="fr-FR" sz="2000" dirty="0"/>
              <a:t>c</a:t>
            </a:r>
            <a:r>
              <a:rPr lang="fr-FR" sz="2000" dirty="0" smtClean="0"/>
              <a:t>omment se règlent les conflits </a:t>
            </a:r>
            <a:r>
              <a:rPr lang="fr-FR" sz="2000" dirty="0"/>
              <a:t>?</a:t>
            </a:r>
            <a:endParaRPr lang="fr-FR" sz="2000" dirty="0" smtClean="0"/>
          </a:p>
          <a:p>
            <a:pPr marL="342900" lvl="1" indent="-342900">
              <a:buFont typeface="Arial"/>
              <a:buChar char="•"/>
            </a:pPr>
            <a:endParaRPr lang="fr-FR" dirty="0" smtClean="0"/>
          </a:p>
          <a:p>
            <a:pPr marL="342900" lvl="1" indent="-342900">
              <a:buFont typeface="Arial"/>
              <a:buChar char="•"/>
            </a:pPr>
            <a:r>
              <a:rPr lang="fr-FR" sz="2400" dirty="0" smtClean="0"/>
              <a:t>Quelle implication et participation des acteurs de l’écosystème ?</a:t>
            </a:r>
          </a:p>
          <a:p>
            <a:pPr marL="742950" lvl="2" indent="-342900"/>
            <a:r>
              <a:rPr lang="fr-FR" sz="2000" dirty="0" smtClean="0"/>
              <a:t>Nature de leurs incitations (intrinsèques/extrinsèques)</a:t>
            </a:r>
          </a:p>
          <a:p>
            <a:pPr marL="342900" lvl="1" indent="-342900">
              <a:buFont typeface="Arial"/>
              <a:buChar char="•"/>
            </a:pPr>
            <a:endParaRPr lang="fr-FR" dirty="0" smtClean="0"/>
          </a:p>
          <a:p>
            <a:pPr marL="342900" lvl="1" indent="-342900">
              <a:buFont typeface="Arial"/>
              <a:buChar char="•"/>
            </a:pPr>
            <a:r>
              <a:rPr lang="fr-FR" sz="2400" dirty="0" smtClean="0"/>
              <a:t>Quel modèle économique ? </a:t>
            </a:r>
            <a:endParaRPr lang="fr-FR" sz="24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43907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 smtClean="0"/>
              <a:t>Implications pour les projets TETRAE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8219" y="1600200"/>
            <a:ext cx="8229600" cy="482871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34000"/>
              </a:lnSpc>
            </a:pPr>
            <a:r>
              <a:rPr lang="fr-FR" sz="2400" dirty="0" smtClean="0"/>
              <a:t>TETRAE est un programme de production de connaissances scientifiques</a:t>
            </a:r>
          </a:p>
          <a:p>
            <a:pPr>
              <a:lnSpc>
                <a:spcPct val="134000"/>
              </a:lnSpc>
            </a:pPr>
            <a:r>
              <a:rPr lang="fr-FR" sz="2400" dirty="0" smtClean="0"/>
              <a:t>Il ne s’agit pas de construire des LL mais d’être interpellé par la démarche IO/LL de 2 points de vue :</a:t>
            </a:r>
          </a:p>
          <a:p>
            <a:pPr lvl="1">
              <a:lnSpc>
                <a:spcPct val="134000"/>
              </a:lnSpc>
            </a:pPr>
            <a:r>
              <a:rPr lang="fr-FR" sz="2200" dirty="0"/>
              <a:t>l’objet de connaissance (le problème TAE examiné, l’aspect </a:t>
            </a:r>
            <a:r>
              <a:rPr lang="fr-FR" sz="2200" i="1" dirty="0"/>
              <a:t>Sur</a:t>
            </a:r>
            <a:r>
              <a:rPr lang="fr-FR" sz="2200" dirty="0"/>
              <a:t>), pour autant qu’il met en œuvre des dimensions de l’IO (action collective par exemple)</a:t>
            </a:r>
          </a:p>
          <a:p>
            <a:pPr lvl="1">
              <a:lnSpc>
                <a:spcPct val="134000"/>
              </a:lnSpc>
            </a:pPr>
            <a:r>
              <a:rPr lang="fr-FR" sz="2200" dirty="0" smtClean="0"/>
              <a:t>le </a:t>
            </a:r>
            <a:r>
              <a:rPr lang="fr-FR" sz="2200" dirty="0"/>
              <a:t>mode de production et de valorisation des connaissances produites (l’aspect </a:t>
            </a:r>
            <a:r>
              <a:rPr lang="fr-FR" sz="2200" i="1" dirty="0"/>
              <a:t>Comment</a:t>
            </a:r>
            <a:r>
              <a:rPr lang="fr-FR" sz="2200" dirty="0" smtClean="0"/>
              <a:t>), impacté par une démarche IO</a:t>
            </a:r>
            <a:endParaRPr lang="fr-FR" sz="2200" dirty="0"/>
          </a:p>
          <a:p>
            <a:pPr>
              <a:lnSpc>
                <a:spcPct val="134000"/>
              </a:lnSpc>
            </a:pPr>
            <a:r>
              <a:rPr lang="fr-FR" sz="2600" dirty="0" smtClean="0"/>
              <a:t>Reflète la dualité d’une approche réflexive : </a:t>
            </a:r>
          </a:p>
          <a:p>
            <a:pPr lvl="1">
              <a:lnSpc>
                <a:spcPct val="134000"/>
              </a:lnSpc>
            </a:pPr>
            <a:r>
              <a:rPr lang="fr-FR" sz="2200" dirty="0" smtClean="0"/>
              <a:t>Faire évoluer l’analyse de l’objet de connaissance mais aussi le cadre (représentations, pratiques), dans lequel on la produit</a:t>
            </a:r>
          </a:p>
          <a:p>
            <a:pPr lvl="1">
              <a:lnSpc>
                <a:spcPct val="134000"/>
              </a:lnSpc>
            </a:pPr>
            <a:r>
              <a:rPr lang="fr-FR" sz="2200" dirty="0" smtClean="0"/>
              <a:t>De quoi on parle ? Souvent à la frontière</a:t>
            </a:r>
          </a:p>
          <a:p>
            <a:pPr lvl="1"/>
            <a:endParaRPr lang="fr-FR" dirty="0" smtClean="0"/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15005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3200" dirty="0" smtClean="0"/>
              <a:t>Implications pour la production et la valorisation des connaissances  et la formation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689" y="1600200"/>
            <a:ext cx="8313501" cy="5017168"/>
          </a:xfrm>
        </p:spPr>
        <p:txBody>
          <a:bodyPr>
            <a:normAutofit/>
          </a:bodyPr>
          <a:lstStyle/>
          <a:p>
            <a:pPr>
              <a:lnSpc>
                <a:spcPct val="134000"/>
              </a:lnSpc>
            </a:pPr>
            <a:r>
              <a:rPr lang="fr-FR" sz="2400" dirty="0" smtClean="0"/>
              <a:t>Production : </a:t>
            </a:r>
          </a:p>
          <a:p>
            <a:pPr lvl="1">
              <a:lnSpc>
                <a:spcPct val="134000"/>
              </a:lnSpc>
            </a:pPr>
            <a:r>
              <a:rPr lang="fr-FR" sz="2200" dirty="0"/>
              <a:t>quels nouveaux agencements partenariaux de la recherche ? </a:t>
            </a:r>
          </a:p>
          <a:p>
            <a:pPr lvl="1">
              <a:lnSpc>
                <a:spcPct val="134000"/>
              </a:lnSpc>
            </a:pPr>
            <a:r>
              <a:rPr lang="fr-FR" sz="2200" dirty="0"/>
              <a:t>nouveaux acteurs auparavant non pris en compte (aval ou transversaux</a:t>
            </a:r>
            <a:r>
              <a:rPr lang="fr-FR" dirty="0"/>
              <a:t>)</a:t>
            </a:r>
          </a:p>
          <a:p>
            <a:pPr>
              <a:lnSpc>
                <a:spcPct val="134000"/>
              </a:lnSpc>
            </a:pPr>
            <a:r>
              <a:rPr lang="fr-FR" sz="2800" dirty="0" smtClean="0"/>
              <a:t>Valorisation </a:t>
            </a:r>
          </a:p>
          <a:p>
            <a:pPr lvl="1">
              <a:lnSpc>
                <a:spcPct val="134000"/>
              </a:lnSpc>
            </a:pPr>
            <a:r>
              <a:rPr lang="fr-FR" sz="2200" dirty="0" smtClean="0"/>
              <a:t>Il y a une panoplie d’outils</a:t>
            </a:r>
          </a:p>
          <a:p>
            <a:pPr lvl="1">
              <a:lnSpc>
                <a:spcPct val="134000"/>
              </a:lnSpc>
            </a:pPr>
            <a:r>
              <a:rPr lang="fr-FR" sz="2200" dirty="0" smtClean="0"/>
              <a:t>Comment sortir d’une stricte logique d’émetteur/récepteur</a:t>
            </a:r>
          </a:p>
          <a:p>
            <a:pPr lvl="1">
              <a:lnSpc>
                <a:spcPct val="134000"/>
              </a:lnSpc>
            </a:pPr>
            <a:r>
              <a:rPr lang="fr-FR" sz="2200" dirty="0" smtClean="0"/>
              <a:t>implication plus grande des partenaires dans la conception et l’utilisation des produits de valorisation </a:t>
            </a:r>
            <a:endParaRPr lang="fr-FR" sz="2200" dirty="0"/>
          </a:p>
        </p:txBody>
      </p:sp>
    </p:spTree>
    <p:extLst>
      <p:ext uri="{BB962C8B-B14F-4D97-AF65-F5344CB8AC3E}">
        <p14:creationId xmlns:p14="http://schemas.microsoft.com/office/powerpoint/2010/main" val="3771146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dirty="0" smtClean="0"/>
              <a:t>Sur la formation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690" y="1600200"/>
            <a:ext cx="8229600" cy="4950326"/>
          </a:xfrm>
        </p:spPr>
        <p:txBody>
          <a:bodyPr>
            <a:normAutofit lnSpcReduction="10000"/>
          </a:bodyPr>
          <a:lstStyle/>
          <a:p>
            <a:pPr>
              <a:lnSpc>
                <a:spcPct val="124000"/>
              </a:lnSpc>
            </a:pPr>
            <a:r>
              <a:rPr lang="fr-FR" dirty="0" smtClean="0"/>
              <a:t>Les </a:t>
            </a:r>
            <a:r>
              <a:rPr lang="fr-FR" dirty="0"/>
              <a:t>organismes de formation et les formateurs suivent des routines </a:t>
            </a:r>
            <a:r>
              <a:rPr lang="fr-FR" dirty="0" smtClean="0"/>
              <a:t>fondées sur la transmission des savoirs</a:t>
            </a:r>
          </a:p>
          <a:p>
            <a:pPr>
              <a:lnSpc>
                <a:spcPct val="124000"/>
              </a:lnSpc>
            </a:pPr>
            <a:r>
              <a:rPr lang="fr-FR" dirty="0" smtClean="0"/>
              <a:t>Or la transformation des pratiques liées à la TAE exige de la réflexivité :</a:t>
            </a:r>
          </a:p>
          <a:p>
            <a:pPr lvl="1">
              <a:lnSpc>
                <a:spcPct val="124000"/>
              </a:lnSpc>
            </a:pPr>
            <a:r>
              <a:rPr lang="fr-FR" dirty="0"/>
              <a:t>le but </a:t>
            </a:r>
            <a:r>
              <a:rPr lang="fr-FR" dirty="0" smtClean="0"/>
              <a:t>de la transition est </a:t>
            </a:r>
            <a:r>
              <a:rPr lang="fr-FR" dirty="0"/>
              <a:t>assez clair mais le chemin qui y mène est obscur, plein d’aléas et d’obstacles  </a:t>
            </a:r>
          </a:p>
          <a:p>
            <a:pPr lvl="1">
              <a:lnSpc>
                <a:spcPct val="124000"/>
              </a:lnSpc>
            </a:pPr>
            <a:r>
              <a:rPr lang="fr-FR" dirty="0"/>
              <a:t>l’action collective doit se construire en situation de forte incertitude et d’un jeu multi-acteurs </a:t>
            </a:r>
            <a:r>
              <a:rPr lang="fr-FR" dirty="0" smtClean="0"/>
              <a:t>renouvelé</a:t>
            </a:r>
            <a:endParaRPr lang="fr-FR" dirty="0"/>
          </a:p>
          <a:p>
            <a:pPr lvl="1">
              <a:lnSpc>
                <a:spcPct val="124000"/>
              </a:lnSpc>
            </a:pPr>
            <a:r>
              <a:rPr lang="fr-FR" dirty="0"/>
              <a:t>Il faut en même temps définir les pratiques de l’action tout en construisant le système nouveau de référents qui la rend possible </a:t>
            </a:r>
            <a:endParaRPr lang="fr-FR" dirty="0" smtClean="0"/>
          </a:p>
          <a:p>
            <a:pPr>
              <a:lnSpc>
                <a:spcPct val="124000"/>
              </a:lnSpc>
            </a:pPr>
            <a:r>
              <a:rPr lang="fr-FR" dirty="0" smtClean="0"/>
              <a:t>Quelles méthodes de formation seraient appropriées ? Comment transformer les routines de formation ?</a:t>
            </a:r>
          </a:p>
          <a:p>
            <a:pPr lvl="1"/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8946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199" y="274638"/>
            <a:ext cx="7718203" cy="1143000"/>
          </a:xfrm>
        </p:spPr>
        <p:txBody>
          <a:bodyPr>
            <a:normAutofit/>
          </a:bodyPr>
          <a:lstStyle/>
          <a:p>
            <a:r>
              <a:rPr lang="fr-FR" sz="3200" dirty="0" smtClean="0"/>
              <a:t>Comment traiter l’hétérogénéité des écosystèmes de projet ?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83484"/>
          </a:xfrm>
        </p:spPr>
        <p:txBody>
          <a:bodyPr>
            <a:normAutofit/>
          </a:bodyPr>
          <a:lstStyle/>
          <a:p>
            <a:pPr>
              <a:lnSpc>
                <a:spcPct val="134000"/>
              </a:lnSpc>
            </a:pPr>
            <a:r>
              <a:rPr lang="fr-FR" dirty="0" smtClean="0"/>
              <a:t>L’hétérogénéité était déjà présente dans les projets PSDR </a:t>
            </a:r>
          </a:p>
          <a:p>
            <a:pPr>
              <a:lnSpc>
                <a:spcPct val="134000"/>
              </a:lnSpc>
            </a:pPr>
            <a:r>
              <a:rPr lang="fr-FR" dirty="0" smtClean="0"/>
              <a:t>Accentuée a priori dans TETRAE (acteurs aval et transversaux)</a:t>
            </a:r>
          </a:p>
          <a:p>
            <a:pPr>
              <a:lnSpc>
                <a:spcPct val="134000"/>
              </a:lnSpc>
            </a:pPr>
            <a:r>
              <a:rPr lang="fr-FR" dirty="0" smtClean="0"/>
              <a:t>Divergence des représentations et risque d’incohérence des pratiques</a:t>
            </a:r>
          </a:p>
          <a:p>
            <a:pPr>
              <a:lnSpc>
                <a:spcPct val="134000"/>
              </a:lnSpc>
            </a:pPr>
            <a:r>
              <a:rPr lang="fr-FR" dirty="0" smtClean="0"/>
              <a:t>La convergence des représentations fait partie des problèmes non triviaux de coordination</a:t>
            </a:r>
          </a:p>
          <a:p>
            <a:pPr lvl="1">
              <a:lnSpc>
                <a:spcPct val="134000"/>
              </a:lnSpc>
            </a:pPr>
            <a:r>
              <a:rPr lang="fr-FR" dirty="0" smtClean="0"/>
              <a:t>Contrôler l’hétérogénéité (sélection des acteurs) , dilemme hétérogénéité/convergence</a:t>
            </a:r>
          </a:p>
          <a:p>
            <a:pPr lvl="1">
              <a:lnSpc>
                <a:spcPct val="134000"/>
              </a:lnSpc>
            </a:pPr>
            <a:r>
              <a:rPr lang="fr-FR" dirty="0" smtClean="0"/>
              <a:t>Méthodes (ateliers</a:t>
            </a:r>
            <a:r>
              <a:rPr lang="mr-IN" dirty="0" smtClean="0"/>
              <a:t>…</a:t>
            </a:r>
            <a:r>
              <a:rPr lang="fr-FR" dirty="0" smtClean="0"/>
              <a:t>) ?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15771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200" dirty="0" smtClean="0"/>
              <a:t>Sur la perspective LL, être pragmatique</a:t>
            </a:r>
            <a:br>
              <a:rPr lang="fr-FR" sz="3200" dirty="0" smtClean="0"/>
            </a:br>
            <a:r>
              <a:rPr lang="fr-FR" sz="3200" i="1" dirty="0" smtClean="0"/>
              <a:t>3 recommandations</a:t>
            </a:r>
            <a:endParaRPr lang="fr-FR" sz="3200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5800" y="1930636"/>
            <a:ext cx="7770813" cy="4280007"/>
          </a:xfrm>
        </p:spPr>
        <p:txBody>
          <a:bodyPr>
            <a:normAutofit/>
          </a:bodyPr>
          <a:lstStyle/>
          <a:p>
            <a:pPr>
              <a:lnSpc>
                <a:spcPct val="114000"/>
              </a:lnSpc>
            </a:pPr>
            <a:r>
              <a:rPr lang="fr-FR" sz="2400" dirty="0" smtClean="0"/>
              <a:t>Recommandation 1 : </a:t>
            </a:r>
            <a:r>
              <a:rPr lang="fr-FR" sz="2400" i="1" dirty="0" smtClean="0"/>
              <a:t>limiter l’ambition</a:t>
            </a:r>
          </a:p>
          <a:p>
            <a:pPr>
              <a:lnSpc>
                <a:spcPct val="114000"/>
              </a:lnSpc>
            </a:pPr>
            <a:r>
              <a:rPr lang="fr-FR" sz="2400" dirty="0" smtClean="0"/>
              <a:t>La démarche IO/LL est définie par des caractéristiques (</a:t>
            </a:r>
            <a:r>
              <a:rPr lang="fr-FR" sz="2400" dirty="0" err="1" smtClean="0"/>
              <a:t>cf</a:t>
            </a:r>
            <a:r>
              <a:rPr lang="fr-FR" sz="2400" dirty="0" smtClean="0"/>
              <a:t> plus haut)</a:t>
            </a:r>
          </a:p>
          <a:p>
            <a:pPr lvl="1">
              <a:lnSpc>
                <a:spcPct val="114000"/>
              </a:lnSpc>
            </a:pPr>
            <a:r>
              <a:rPr lang="fr-FR" sz="2200" dirty="0" smtClean="0"/>
              <a:t>Plutôt réussir en reprenant 1 caractéristique qu’échouer avec un projet ceinture et bretelles</a:t>
            </a:r>
          </a:p>
          <a:p>
            <a:pPr lvl="1">
              <a:lnSpc>
                <a:spcPct val="114000"/>
              </a:lnSpc>
            </a:pPr>
            <a:r>
              <a:rPr lang="fr-FR" sz="2200" dirty="0" smtClean="0"/>
              <a:t>Par exemple, tester l’introduction d’un 1 ou 2 acteurs transversaux plutôt que cocher toutes les cases</a:t>
            </a:r>
          </a:p>
          <a:p>
            <a:pPr lvl="1">
              <a:lnSpc>
                <a:spcPct val="114000"/>
              </a:lnSpc>
            </a:pPr>
            <a:r>
              <a:rPr lang="fr-FR" sz="2200" dirty="0" smtClean="0"/>
              <a:t>Ce sera plus facile à traiter et les leçons plus lisibles </a:t>
            </a:r>
          </a:p>
        </p:txBody>
      </p:sp>
    </p:spTree>
    <p:extLst>
      <p:ext uri="{BB962C8B-B14F-4D97-AF65-F5344CB8AC3E}">
        <p14:creationId xmlns:p14="http://schemas.microsoft.com/office/powerpoint/2010/main" val="2326149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0194" y="169682"/>
            <a:ext cx="8025156" cy="1762813"/>
          </a:xfrm>
        </p:spPr>
        <p:txBody>
          <a:bodyPr>
            <a:normAutofit/>
          </a:bodyPr>
          <a:lstStyle/>
          <a:p>
            <a:pPr lvl="0"/>
            <a:r>
              <a:rPr lang="fr-FR" dirty="0"/>
              <a:t>WEB </a:t>
            </a:r>
            <a:r>
              <a:rPr lang="fr-FR" dirty="0" smtClean="0"/>
              <a:t>2</a:t>
            </a:r>
            <a:r>
              <a:rPr lang="fr-FR" dirty="0"/>
              <a:t> : </a:t>
            </a:r>
            <a:r>
              <a:rPr lang="fr-FR" dirty="0" smtClean="0"/>
              <a:t>Innovation Ouverte et Agro-living </a:t>
            </a:r>
            <a:r>
              <a:rPr lang="fr-FR" dirty="0" err="1" smtClean="0"/>
              <a:t>Lab</a:t>
            </a:r>
            <a:r>
              <a:rPr lang="fr-FR" dirty="0" smtClean="0"/>
              <a:t> : concepts et opérationnalité pour la recherche en partenariat </a:t>
            </a:r>
            <a:r>
              <a:rPr lang="fr-FR" dirty="0">
                <a:solidFill>
                  <a:schemeClr val="tx1"/>
                </a:solidFill>
              </a:rPr>
              <a:t/>
            </a:r>
            <a:br>
              <a:rPr lang="fr-FR" dirty="0">
                <a:solidFill>
                  <a:schemeClr val="tx1"/>
                </a:solidFill>
              </a:rPr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28650" y="1424045"/>
            <a:ext cx="7886700" cy="42678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dirty="0">
              <a:solidFill>
                <a:schemeClr val="tx1"/>
              </a:solidFill>
            </a:endParaRPr>
          </a:p>
          <a:p>
            <a:r>
              <a:rPr lang="fr-FR" sz="3600" dirty="0" smtClean="0">
                <a:solidFill>
                  <a:schemeClr val="tx1"/>
                </a:solidFill>
              </a:rPr>
              <a:t>Alain </a:t>
            </a:r>
            <a:r>
              <a:rPr lang="fr-FR" sz="3600" dirty="0" err="1" smtClean="0">
                <a:solidFill>
                  <a:schemeClr val="tx1"/>
                </a:solidFill>
              </a:rPr>
              <a:t>Rallet</a:t>
            </a:r>
            <a:endParaRPr lang="fr-FR" sz="3600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r>
              <a:rPr lang="fr-FR" i="1" dirty="0" smtClean="0">
                <a:solidFill>
                  <a:schemeClr val="tx1"/>
                </a:solidFill>
              </a:rPr>
              <a:t>Professeur d’Economie à Paris Saclay </a:t>
            </a:r>
          </a:p>
          <a:p>
            <a:pPr marL="457200" lvl="1" indent="0">
              <a:buNone/>
            </a:pPr>
            <a:r>
              <a:rPr lang="fr-FR" i="1" dirty="0" smtClean="0"/>
              <a:t>Travaux sur les thématiques de l’Innovation et d’Economie Régionale - Transition numérique …</a:t>
            </a:r>
          </a:p>
          <a:p>
            <a:pPr marL="457200" lvl="1" indent="0">
              <a:buNone/>
            </a:pPr>
            <a:r>
              <a:rPr lang="fr-FR" i="1" dirty="0" smtClean="0"/>
              <a:t>Apports clefs sur le rôle des Proximités dans l’innovation </a:t>
            </a:r>
            <a:endParaRPr lang="fr-FR" i="1" dirty="0"/>
          </a:p>
          <a:p>
            <a:pPr marL="457200" lvl="1" indent="0">
              <a:buNone/>
            </a:pPr>
            <a:r>
              <a:rPr lang="fr-FR" i="1" dirty="0" smtClean="0"/>
              <a:t>Expérience PSDR : membre du Conseil scientifique du PSDR</a:t>
            </a:r>
          </a:p>
        </p:txBody>
      </p:sp>
    </p:spTree>
    <p:extLst>
      <p:ext uri="{BB962C8B-B14F-4D97-AF65-F5344CB8AC3E}">
        <p14:creationId xmlns:p14="http://schemas.microsoft.com/office/powerpoint/2010/main" val="174688436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200" dirty="0" smtClean="0"/>
              <a:t>Pragmatisme 2</a:t>
            </a:r>
            <a:br>
              <a:rPr lang="fr-FR" sz="3200" dirty="0" smtClean="0"/>
            </a:br>
            <a:r>
              <a:rPr lang="fr-FR" sz="2400" i="1" dirty="0" smtClean="0"/>
              <a:t>le LL comme processus</a:t>
            </a:r>
            <a:endParaRPr lang="fr-FR" sz="2400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34211" y="1431592"/>
            <a:ext cx="8542421" cy="5052678"/>
          </a:xfrm>
        </p:spPr>
        <p:txBody>
          <a:bodyPr>
            <a:normAutofit fontScale="32500" lnSpcReduction="20000"/>
          </a:bodyPr>
          <a:lstStyle/>
          <a:p>
            <a:pPr>
              <a:lnSpc>
                <a:spcPct val="134000"/>
              </a:lnSpc>
            </a:pPr>
            <a:r>
              <a:rPr lang="fr-FR" sz="7400" dirty="0" smtClean="0"/>
              <a:t>Un LL se définit par sa finalité, chaque fois particulière</a:t>
            </a:r>
          </a:p>
          <a:p>
            <a:pPr>
              <a:lnSpc>
                <a:spcPct val="134000"/>
              </a:lnSpc>
            </a:pPr>
            <a:r>
              <a:rPr lang="fr-FR" sz="7400" dirty="0" smtClean="0"/>
              <a:t>C’est vous qui la définissez (autour d’une question de TAE)</a:t>
            </a:r>
          </a:p>
          <a:p>
            <a:pPr lvl="1">
              <a:lnSpc>
                <a:spcPct val="134000"/>
              </a:lnSpc>
            </a:pPr>
            <a:r>
              <a:rPr lang="fr-FR" sz="6800" dirty="0" smtClean="0"/>
              <a:t>Les acteurs sollicités, le fonctionnement en dépendent</a:t>
            </a:r>
          </a:p>
          <a:p>
            <a:pPr>
              <a:lnSpc>
                <a:spcPct val="134000"/>
              </a:lnSpc>
            </a:pPr>
            <a:r>
              <a:rPr lang="fr-FR" sz="7400" dirty="0" smtClean="0"/>
              <a:t>Une construction LL est davantage un output du projet qu’une situation initiale</a:t>
            </a:r>
          </a:p>
          <a:p>
            <a:pPr>
              <a:lnSpc>
                <a:spcPct val="134000"/>
              </a:lnSpc>
            </a:pPr>
            <a:r>
              <a:rPr lang="fr-FR" sz="7400" dirty="0" smtClean="0"/>
              <a:t>Le projet s’auto-construit dans une logique de LL</a:t>
            </a:r>
          </a:p>
          <a:p>
            <a:pPr lvl="1">
              <a:lnSpc>
                <a:spcPct val="134000"/>
              </a:lnSpc>
            </a:pPr>
            <a:r>
              <a:rPr lang="fr-FR" sz="6800" dirty="0" smtClean="0"/>
              <a:t>Temps des apprentissages, de la mise en convergence des représentations, de l’évolution des pratiques</a:t>
            </a:r>
          </a:p>
          <a:p>
            <a:pPr>
              <a:lnSpc>
                <a:spcPct val="134000"/>
              </a:lnSpc>
            </a:pPr>
            <a:r>
              <a:rPr lang="fr-FR" sz="7400" dirty="0" smtClean="0"/>
              <a:t>Plusieurs chemins pour y arriver, pas de modèle normatif</a:t>
            </a:r>
          </a:p>
          <a:p>
            <a:pPr marL="0" indent="0">
              <a:lnSpc>
                <a:spcPct val="134000"/>
              </a:lnSpc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0219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200" dirty="0" smtClean="0"/>
              <a:t>Pragmatisme 3</a:t>
            </a:r>
            <a:br>
              <a:rPr lang="fr-FR" sz="3200" dirty="0" smtClean="0"/>
            </a:br>
            <a:r>
              <a:rPr lang="fr-FR" sz="2400" i="1" dirty="0" smtClean="0"/>
              <a:t>qui sont les end </a:t>
            </a:r>
            <a:r>
              <a:rPr lang="fr-FR" sz="2400" i="1" dirty="0" err="1" smtClean="0"/>
              <a:t>users</a:t>
            </a:r>
            <a:r>
              <a:rPr lang="fr-FR" sz="2400" i="1" dirty="0" smtClean="0"/>
              <a:t> ?</a:t>
            </a:r>
            <a:endParaRPr lang="fr-FR" sz="2400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5800" y="1988194"/>
            <a:ext cx="7770813" cy="4257022"/>
          </a:xfrm>
        </p:spPr>
        <p:txBody>
          <a:bodyPr>
            <a:normAutofit fontScale="92500"/>
          </a:bodyPr>
          <a:lstStyle/>
          <a:p>
            <a:r>
              <a:rPr lang="fr-FR" sz="2400" dirty="0" smtClean="0"/>
              <a:t>La nature des end </a:t>
            </a:r>
            <a:r>
              <a:rPr lang="fr-FR" sz="2400" dirty="0" err="1" smtClean="0"/>
              <a:t>users</a:t>
            </a:r>
            <a:r>
              <a:rPr lang="fr-FR" sz="2400" dirty="0" smtClean="0"/>
              <a:t> dépend du projet</a:t>
            </a:r>
          </a:p>
          <a:p>
            <a:endParaRPr lang="fr-FR" sz="2400" dirty="0" smtClean="0"/>
          </a:p>
          <a:p>
            <a:r>
              <a:rPr lang="fr-FR" sz="2400" dirty="0" smtClean="0"/>
              <a:t>C’est l’utilisateur des connaissances, pas nécessairement  l’usager de l’innovation</a:t>
            </a:r>
          </a:p>
          <a:p>
            <a:endParaRPr lang="fr-FR" sz="2400" dirty="0" smtClean="0"/>
          </a:p>
          <a:p>
            <a:r>
              <a:rPr lang="fr-FR" sz="2400" dirty="0" smtClean="0"/>
              <a:t>Ce peut être une coopérative, des organismes professionnels, des conseillers techniques, des formateurs</a:t>
            </a:r>
            <a:r>
              <a:rPr lang="mr-IN" sz="2400" dirty="0" smtClean="0"/>
              <a:t>…</a:t>
            </a:r>
            <a:endParaRPr lang="fr-FR" sz="2400" dirty="0" smtClean="0"/>
          </a:p>
          <a:p>
            <a:endParaRPr lang="fr-FR" sz="2400" dirty="0" smtClean="0"/>
          </a:p>
          <a:p>
            <a:r>
              <a:rPr lang="fr-FR" sz="2400" dirty="0"/>
              <a:t>P</a:t>
            </a:r>
            <a:r>
              <a:rPr lang="fr-FR" sz="2400" dirty="0" smtClean="0"/>
              <a:t>arfois des agriculteurs ou des collectifs d’agriculteurs mais le plus souvent indirectement via les acteurs ci-dessus</a:t>
            </a:r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22937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9081" y="734856"/>
            <a:ext cx="8229600" cy="5713896"/>
          </a:xfrm>
        </p:spPr>
        <p:txBody>
          <a:bodyPr>
            <a:normAutofit/>
          </a:bodyPr>
          <a:lstStyle/>
          <a:p>
            <a:r>
              <a:rPr lang="fr-FR" sz="2400" dirty="0" smtClean="0"/>
              <a:t>Ecosystème à 2 étages :</a:t>
            </a:r>
          </a:p>
          <a:p>
            <a:pPr lvl="1"/>
            <a:endParaRPr lang="fr-FR" dirty="0" smtClean="0"/>
          </a:p>
          <a:p>
            <a:pPr lvl="1"/>
            <a:r>
              <a:rPr lang="fr-FR" sz="2400" dirty="0" smtClean="0"/>
              <a:t>Partenaires directs du projet :</a:t>
            </a:r>
          </a:p>
          <a:p>
            <a:pPr lvl="2"/>
            <a:r>
              <a:rPr lang="fr-FR" sz="2000" dirty="0" smtClean="0"/>
              <a:t>les saisir de la question de la traduction des résultats</a:t>
            </a:r>
          </a:p>
          <a:p>
            <a:pPr lvl="2"/>
            <a:r>
              <a:rPr lang="fr-FR" sz="2000" dirty="0" smtClean="0"/>
              <a:t>Sachant l’hétérogénéité des bénéficiaires finals</a:t>
            </a:r>
          </a:p>
          <a:p>
            <a:pPr lvl="2"/>
            <a:r>
              <a:rPr lang="fr-FR" sz="2000" dirty="0" smtClean="0"/>
              <a:t>Incorporer cette question dans la conception des projets avec les partenaires</a:t>
            </a:r>
          </a:p>
          <a:p>
            <a:pPr lvl="1"/>
            <a:endParaRPr lang="fr-FR" dirty="0" smtClean="0"/>
          </a:p>
          <a:p>
            <a:pPr lvl="1"/>
            <a:r>
              <a:rPr lang="fr-FR" sz="2400" dirty="0" smtClean="0"/>
              <a:t>Les utilisateurs cible</a:t>
            </a:r>
            <a:r>
              <a:rPr lang="fr-FR" dirty="0" smtClean="0"/>
              <a:t> : </a:t>
            </a:r>
          </a:p>
          <a:p>
            <a:pPr lvl="2"/>
            <a:r>
              <a:rPr lang="fr-FR" sz="2000" dirty="0" smtClean="0"/>
              <a:t>les agriculteurs (collectifs) peuvent faire partie de l’écosystème comme acteur à part entière</a:t>
            </a:r>
          </a:p>
          <a:p>
            <a:pPr lvl="2"/>
            <a:r>
              <a:rPr lang="fr-FR" sz="2000" dirty="0" smtClean="0"/>
              <a:t>mais aussi comme bénéficiaires finals sans être membre de l’écosystème du projet</a:t>
            </a:r>
          </a:p>
          <a:p>
            <a:pPr lvl="2"/>
            <a:r>
              <a:rPr lang="fr-FR" sz="2000" dirty="0" smtClean="0"/>
              <a:t>Double relation : chercheurs/partenaires et partenaires/agriculteurs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2978838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8465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83811" y="2220592"/>
            <a:ext cx="8140094" cy="1470025"/>
          </a:xfrm>
        </p:spPr>
        <p:txBody>
          <a:bodyPr>
            <a:noAutofit/>
          </a:bodyPr>
          <a:lstStyle/>
          <a:p>
            <a:r>
              <a:rPr lang="fr-FR" sz="4000" i="1" dirty="0"/>
              <a:t>Innovation ouverte et Agro-living </a:t>
            </a:r>
            <a:r>
              <a:rPr lang="fr-FR" sz="4000" i="1" dirty="0" err="1"/>
              <a:t>lab</a:t>
            </a:r>
            <a:r>
              <a:rPr lang="fr-FR" sz="4000" i="1" dirty="0"/>
              <a:t> :  </a:t>
            </a:r>
            <a:r>
              <a:rPr lang="fr-FR" sz="4000" i="1" dirty="0" smtClean="0"/>
              <a:t/>
            </a:r>
            <a:br>
              <a:rPr lang="fr-FR" sz="4000" i="1" dirty="0" smtClean="0"/>
            </a:br>
            <a:r>
              <a:rPr lang="fr-FR" sz="4000" i="1" dirty="0" smtClean="0"/>
              <a:t>concepts </a:t>
            </a:r>
            <a:r>
              <a:rPr lang="fr-FR" sz="4000" i="1" dirty="0"/>
              <a:t>et opérationnalité pour la recherche en partenariat </a:t>
            </a:r>
            <a:r>
              <a:rPr lang="fr-FR" sz="4400" dirty="0" smtClean="0">
                <a:effectLst/>
              </a:rPr>
              <a:t> </a:t>
            </a:r>
            <a:endParaRPr lang="fr-FR" sz="44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4117881"/>
            <a:ext cx="6400800" cy="1752600"/>
          </a:xfrm>
        </p:spPr>
        <p:txBody>
          <a:bodyPr/>
          <a:lstStyle/>
          <a:p>
            <a:r>
              <a:rPr lang="fr-FR" sz="2400" dirty="0" smtClean="0">
                <a:solidFill>
                  <a:srgbClr val="675E47"/>
                </a:solidFill>
              </a:rPr>
              <a:t>Alain </a:t>
            </a:r>
            <a:r>
              <a:rPr lang="fr-FR" sz="2400" dirty="0" err="1" smtClean="0">
                <a:solidFill>
                  <a:srgbClr val="675E47"/>
                </a:solidFill>
              </a:rPr>
              <a:t>Rallet</a:t>
            </a:r>
            <a:endParaRPr lang="fr-FR" sz="2400" dirty="0" smtClean="0">
              <a:solidFill>
                <a:srgbClr val="675E47"/>
              </a:solidFill>
            </a:endParaRPr>
          </a:p>
          <a:p>
            <a:endParaRPr lang="fr-FR" dirty="0" smtClean="0">
              <a:solidFill>
                <a:srgbClr val="675E47"/>
              </a:solidFill>
            </a:endParaRPr>
          </a:p>
          <a:p>
            <a:r>
              <a:rPr lang="fr-FR" dirty="0" smtClean="0">
                <a:solidFill>
                  <a:srgbClr val="675E47"/>
                </a:solidFill>
              </a:rPr>
              <a:t>Université Paris Saclay</a:t>
            </a:r>
            <a:endParaRPr lang="fr-FR" dirty="0">
              <a:solidFill>
                <a:srgbClr val="675E47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177143" y="6082811"/>
            <a:ext cx="5164667" cy="365125"/>
          </a:xfrm>
        </p:spPr>
        <p:txBody>
          <a:bodyPr/>
          <a:lstStyle/>
          <a:p>
            <a:r>
              <a:rPr lang="fr-FR" sz="2400" dirty="0" err="1" smtClean="0">
                <a:solidFill>
                  <a:schemeClr val="tx2"/>
                </a:solidFill>
              </a:rPr>
              <a:t>Webinar</a:t>
            </a:r>
            <a:r>
              <a:rPr lang="fr-FR" sz="2400" dirty="0" smtClean="0">
                <a:solidFill>
                  <a:schemeClr val="tx2"/>
                </a:solidFill>
              </a:rPr>
              <a:t> TETRAE 5 octobre 2021</a:t>
            </a:r>
            <a:endParaRPr lang="fr-FR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9709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094221"/>
            <a:ext cx="7620000" cy="4800600"/>
          </a:xfrm>
        </p:spPr>
        <p:txBody>
          <a:bodyPr/>
          <a:lstStyle/>
          <a:p>
            <a:r>
              <a:rPr lang="fr-FR" sz="2400" dirty="0" smtClean="0"/>
              <a:t>Concept central est l’Innovation ouverte (IO)</a:t>
            </a:r>
          </a:p>
          <a:p>
            <a:endParaRPr lang="fr-FR" sz="2400" dirty="0" smtClean="0"/>
          </a:p>
          <a:p>
            <a:r>
              <a:rPr lang="fr-FR" sz="2400" dirty="0" smtClean="0"/>
              <a:t>Living </a:t>
            </a:r>
            <a:r>
              <a:rPr lang="fr-FR" sz="2400" dirty="0" err="1" smtClean="0"/>
              <a:t>Lab</a:t>
            </a:r>
            <a:r>
              <a:rPr lang="fr-FR" sz="2400" dirty="0" smtClean="0"/>
              <a:t> (LL) : état d’esprit et méthode </a:t>
            </a:r>
          </a:p>
          <a:p>
            <a:endParaRPr lang="fr-FR" sz="2400" dirty="0" smtClean="0"/>
          </a:p>
          <a:p>
            <a:r>
              <a:rPr lang="fr-FR" sz="2400" dirty="0" smtClean="0"/>
              <a:t>Rappel de ces notions au travers de leur genèse et dimensions</a:t>
            </a:r>
          </a:p>
          <a:p>
            <a:endParaRPr lang="fr-FR" sz="2400" dirty="0" smtClean="0"/>
          </a:p>
          <a:p>
            <a:r>
              <a:rPr lang="fr-FR" sz="2400" dirty="0" smtClean="0"/>
              <a:t>Que peut-on en tirer comme mode de production de connaissances scientifiques ?</a:t>
            </a:r>
          </a:p>
          <a:p>
            <a:endParaRPr lang="fr-FR" sz="2400" dirty="0" smtClean="0"/>
          </a:p>
          <a:p>
            <a:r>
              <a:rPr lang="fr-FR" sz="2400" dirty="0" smtClean="0"/>
              <a:t>Points pour les projets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675521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/>
              <a:t>De l’innovation ouverte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3643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4000"/>
              </a:lnSpc>
            </a:pPr>
            <a:r>
              <a:rPr lang="fr-FR" sz="3000" dirty="0" smtClean="0"/>
              <a:t>Notion </a:t>
            </a:r>
            <a:r>
              <a:rPr lang="fr-FR" sz="3000" dirty="0" err="1" smtClean="0"/>
              <a:t>marketée</a:t>
            </a:r>
            <a:r>
              <a:rPr lang="fr-FR" sz="3000" dirty="0" smtClean="0"/>
              <a:t> par Henry </a:t>
            </a:r>
            <a:r>
              <a:rPr lang="fr-FR" sz="3000" dirty="0" err="1" smtClean="0"/>
              <a:t>Chesbrough</a:t>
            </a:r>
            <a:endParaRPr lang="fr-FR" sz="3000" dirty="0" smtClean="0"/>
          </a:p>
          <a:p>
            <a:pPr lvl="1">
              <a:lnSpc>
                <a:spcPct val="124000"/>
              </a:lnSpc>
            </a:pPr>
            <a:r>
              <a:rPr lang="fr-FR" dirty="0" smtClean="0"/>
              <a:t>“</a:t>
            </a:r>
            <a:r>
              <a:rPr lang="fr-FR" dirty="0"/>
              <a:t>The </a:t>
            </a:r>
            <a:r>
              <a:rPr lang="fr-FR" dirty="0" err="1"/>
              <a:t>era</a:t>
            </a:r>
            <a:r>
              <a:rPr lang="fr-FR" dirty="0"/>
              <a:t> of open innovation”, </a:t>
            </a:r>
            <a:r>
              <a:rPr lang="fr-FR" i="1" dirty="0"/>
              <a:t>MIT </a:t>
            </a:r>
            <a:r>
              <a:rPr lang="fr-FR" i="1" dirty="0" err="1"/>
              <a:t>Sloan</a:t>
            </a:r>
            <a:r>
              <a:rPr lang="fr-FR" i="1" dirty="0"/>
              <a:t> Management </a:t>
            </a:r>
            <a:r>
              <a:rPr lang="fr-FR" i="1" dirty="0" err="1"/>
              <a:t>Review</a:t>
            </a:r>
            <a:r>
              <a:rPr lang="fr-FR" dirty="0"/>
              <a:t>, vol. 44, pp. 35-</a:t>
            </a:r>
            <a:r>
              <a:rPr lang="fr-FR" dirty="0" smtClean="0"/>
              <a:t>41, 2003.</a:t>
            </a:r>
          </a:p>
          <a:p>
            <a:pPr lvl="1">
              <a:lnSpc>
                <a:spcPct val="124000"/>
              </a:lnSpc>
            </a:pPr>
            <a:r>
              <a:rPr lang="fr-FR" dirty="0"/>
              <a:t>23 000 publications dans Google </a:t>
            </a:r>
            <a:r>
              <a:rPr lang="fr-FR" dirty="0" err="1"/>
              <a:t>Scholar</a:t>
            </a:r>
            <a:r>
              <a:rPr lang="fr-FR" dirty="0"/>
              <a:t> (2003-2021</a:t>
            </a:r>
            <a:r>
              <a:rPr lang="fr-FR" dirty="0" smtClean="0"/>
              <a:t>)</a:t>
            </a:r>
          </a:p>
          <a:p>
            <a:pPr>
              <a:lnSpc>
                <a:spcPct val="124000"/>
              </a:lnSpc>
            </a:pPr>
            <a:r>
              <a:rPr lang="fr-FR" sz="3000" dirty="0" smtClean="0"/>
              <a:t>Mais l’innovation </a:t>
            </a:r>
            <a:r>
              <a:rPr lang="fr-FR" sz="3000" dirty="0"/>
              <a:t>a toujours été ouverte </a:t>
            </a:r>
          </a:p>
          <a:p>
            <a:pPr lvl="1">
              <a:lnSpc>
                <a:spcPct val="124000"/>
              </a:lnSpc>
            </a:pPr>
            <a:r>
              <a:rPr lang="fr-FR" dirty="0"/>
              <a:t>Les entreprises ont fait de l’IO comme Mr Jourdain de la prose sans le savoir</a:t>
            </a:r>
          </a:p>
          <a:p>
            <a:pPr>
              <a:lnSpc>
                <a:spcPct val="124000"/>
              </a:lnSpc>
            </a:pPr>
            <a:r>
              <a:rPr lang="fr-FR" sz="3000" dirty="0"/>
              <a:t>L’ouvert et le fermé, consubstantiel à </a:t>
            </a:r>
            <a:r>
              <a:rPr lang="fr-FR" sz="3000" dirty="0" smtClean="0"/>
              <a:t>l’innovation</a:t>
            </a:r>
            <a:endParaRPr lang="fr-FR" dirty="0"/>
          </a:p>
          <a:p>
            <a:pPr lvl="1">
              <a:lnSpc>
                <a:spcPct val="124000"/>
              </a:lnSpc>
            </a:pPr>
            <a:r>
              <a:rPr lang="fr-FR" dirty="0" smtClean="0"/>
              <a:t>Le </a:t>
            </a:r>
            <a:r>
              <a:rPr lang="fr-FR" dirty="0"/>
              <a:t>brevet en est l’illustration (dilemme protection/diffusion)</a:t>
            </a:r>
          </a:p>
          <a:p>
            <a:pPr>
              <a:lnSpc>
                <a:spcPct val="124000"/>
              </a:lnSpc>
            </a:pPr>
            <a:r>
              <a:rPr lang="fr-FR" sz="3000" dirty="0" smtClean="0"/>
              <a:t>Mais le sens et les formes de l’IO ont changé</a:t>
            </a:r>
            <a:endParaRPr lang="fr-FR" sz="3000" dirty="0"/>
          </a:p>
        </p:txBody>
      </p:sp>
    </p:spTree>
    <p:extLst>
      <p:ext uri="{BB962C8B-B14F-4D97-AF65-F5344CB8AC3E}">
        <p14:creationId xmlns:p14="http://schemas.microsoft.com/office/powerpoint/2010/main" val="2684977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sz="3600" dirty="0" smtClean="0"/>
              <a:t>L’innovation </a:t>
            </a:r>
            <a:r>
              <a:rPr lang="fr-FR" sz="3600" dirty="0"/>
              <a:t>ouverte  </a:t>
            </a:r>
            <a:r>
              <a:rPr lang="fr-FR" sz="3600" dirty="0" smtClean="0"/>
              <a:t>selon </a:t>
            </a:r>
            <a:r>
              <a:rPr lang="fr-FR" sz="3600" dirty="0" err="1" smtClean="0"/>
              <a:t>Chesbrough</a:t>
            </a:r>
            <a:r>
              <a:rPr lang="fr-FR" sz="3600" dirty="0"/>
              <a:t> </a:t>
            </a:r>
            <a:r>
              <a:rPr lang="fr-FR" sz="3600" dirty="0" smtClean="0"/>
              <a:t>(2003) </a:t>
            </a:r>
            <a:r>
              <a:rPr lang="fr-FR" sz="3200" dirty="0" smtClean="0"/>
              <a:t/>
            </a:r>
            <a:br>
              <a:rPr lang="fr-FR" sz="3200" dirty="0" smtClean="0"/>
            </a:br>
            <a:r>
              <a:rPr lang="fr-FR" sz="3200" dirty="0" smtClean="0"/>
              <a:t>« nouveau paradigme »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77805" y="2064670"/>
            <a:ext cx="4217995" cy="4525963"/>
          </a:xfrm>
        </p:spPr>
        <p:txBody>
          <a:bodyPr>
            <a:normAutofit/>
          </a:bodyPr>
          <a:lstStyle/>
          <a:p>
            <a:r>
              <a:rPr lang="fr-FR" dirty="0" err="1" smtClean="0"/>
              <a:t>Inbound</a:t>
            </a:r>
            <a:r>
              <a:rPr lang="fr-FR" dirty="0" smtClean="0"/>
              <a:t> et </a:t>
            </a:r>
            <a:r>
              <a:rPr lang="fr-FR" dirty="0" err="1" smtClean="0"/>
              <a:t>outbound</a:t>
            </a:r>
            <a:r>
              <a:rPr lang="fr-FR" dirty="0" smtClean="0"/>
              <a:t> innovation</a:t>
            </a:r>
          </a:p>
          <a:p>
            <a:endParaRPr lang="fr-FR" dirty="0"/>
          </a:p>
          <a:p>
            <a:r>
              <a:rPr lang="fr-FR" dirty="0" smtClean="0"/>
              <a:t>Des business </a:t>
            </a:r>
            <a:r>
              <a:rPr lang="fr-FR" dirty="0" err="1" smtClean="0"/>
              <a:t>models</a:t>
            </a:r>
            <a:r>
              <a:rPr lang="fr-FR" dirty="0" smtClean="0"/>
              <a:t> adaptés</a:t>
            </a:r>
          </a:p>
          <a:p>
            <a:endParaRPr lang="fr-FR" dirty="0"/>
          </a:p>
          <a:p>
            <a:r>
              <a:rPr lang="fr-FR" dirty="0" smtClean="0"/>
              <a:t>Une rupture culturelle au sein de l’entreprise </a:t>
            </a:r>
            <a:endParaRPr lang="fr-FR" dirty="0"/>
          </a:p>
        </p:txBody>
      </p:sp>
      <p:pic>
        <p:nvPicPr>
          <p:cNvPr id="5" name="Espace réservé du contenu 6" descr="Capture d’écran 2021-09-16 à 19.05.19.pn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6610" b="-4661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306328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/>
              <a:t>L’innovation </a:t>
            </a:r>
            <a:r>
              <a:rPr lang="fr-FR" sz="3200" dirty="0" err="1"/>
              <a:t>inside</a:t>
            </a:r>
            <a:r>
              <a:rPr lang="fr-FR" sz="3200" dirty="0"/>
              <a:t> out/ </a:t>
            </a:r>
            <a:r>
              <a:rPr lang="fr-FR" sz="3200" dirty="0" err="1"/>
              <a:t>outside</a:t>
            </a:r>
            <a:r>
              <a:rPr lang="fr-FR" sz="3200" dirty="0"/>
              <a:t> in</a:t>
            </a:r>
            <a:br>
              <a:rPr lang="fr-FR" sz="3200" dirty="0"/>
            </a:b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6943" y="1607075"/>
            <a:ext cx="8299857" cy="4556528"/>
          </a:xfrm>
        </p:spPr>
        <p:txBody>
          <a:bodyPr>
            <a:normAutofit fontScale="92500"/>
          </a:bodyPr>
          <a:lstStyle/>
          <a:p>
            <a:pPr>
              <a:lnSpc>
                <a:spcPct val="124000"/>
              </a:lnSpc>
            </a:pPr>
            <a:r>
              <a:rPr lang="fr-FR" sz="2800" dirty="0" smtClean="0"/>
              <a:t>Capacité de la firme à exploiter :</a:t>
            </a:r>
          </a:p>
          <a:p>
            <a:pPr lvl="1">
              <a:lnSpc>
                <a:spcPct val="124000"/>
              </a:lnSpc>
            </a:pPr>
            <a:r>
              <a:rPr lang="fr-FR" sz="2400" dirty="0" smtClean="0"/>
              <a:t>ses idées à l’extérieur (spin-off, start-up, partenariat, licences..)</a:t>
            </a:r>
          </a:p>
          <a:p>
            <a:pPr lvl="1">
              <a:lnSpc>
                <a:spcPct val="124000"/>
              </a:lnSpc>
            </a:pPr>
            <a:r>
              <a:rPr lang="fr-FR" sz="2400" dirty="0" smtClean="0"/>
              <a:t>ou des idées externes à l’intérieur (valorisation recherche des universités, achat start-ups,  joint venture, </a:t>
            </a:r>
            <a:r>
              <a:rPr lang="fr-FR" sz="2400" dirty="0" err="1"/>
              <a:t>c</a:t>
            </a:r>
            <a:r>
              <a:rPr lang="fr-FR" sz="2400" dirty="0" err="1" smtClean="0"/>
              <a:t>rowdsourcing</a:t>
            </a:r>
            <a:r>
              <a:rPr lang="fr-FR" sz="2400" dirty="0" smtClean="0"/>
              <a:t>, concours innovation</a:t>
            </a:r>
            <a:r>
              <a:rPr lang="mr-IN" sz="2400" dirty="0" smtClean="0"/>
              <a:t>…</a:t>
            </a:r>
            <a:r>
              <a:rPr lang="fr-FR" sz="2400" dirty="0" smtClean="0"/>
              <a:t>), voir évolution des </a:t>
            </a:r>
            <a:r>
              <a:rPr lang="fr-FR" sz="2400" dirty="0" err="1" smtClean="0"/>
              <a:t>Big</a:t>
            </a:r>
            <a:r>
              <a:rPr lang="fr-FR" sz="2400" dirty="0" smtClean="0"/>
              <a:t> Pharma</a:t>
            </a:r>
          </a:p>
          <a:p>
            <a:pPr>
              <a:lnSpc>
                <a:spcPct val="124000"/>
              </a:lnSpc>
            </a:pPr>
            <a:r>
              <a:rPr lang="fr-FR" sz="2800" dirty="0" smtClean="0"/>
              <a:t>Porosité des frontières de la firme </a:t>
            </a:r>
          </a:p>
          <a:p>
            <a:pPr>
              <a:lnSpc>
                <a:spcPct val="124000"/>
              </a:lnSpc>
            </a:pPr>
            <a:r>
              <a:rPr lang="fr-FR" sz="2800" dirty="0" smtClean="0"/>
              <a:t>Produit d’une division du travail de plus en plus sophistiquée dans la sphère de l’innovation 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2088109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3600" dirty="0" smtClean="0"/>
              <a:t>Des Business </a:t>
            </a:r>
            <a:r>
              <a:rPr lang="fr-FR" sz="3600" dirty="0" err="1" smtClean="0"/>
              <a:t>Models</a:t>
            </a:r>
            <a:r>
              <a:rPr lang="fr-FR" sz="3600" dirty="0" smtClean="0"/>
              <a:t> alignés avec l’IO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947764"/>
          </a:xfrm>
        </p:spPr>
        <p:txBody>
          <a:bodyPr>
            <a:normAutofit/>
          </a:bodyPr>
          <a:lstStyle/>
          <a:p>
            <a:pPr>
              <a:lnSpc>
                <a:spcPct val="124000"/>
              </a:lnSpc>
            </a:pPr>
            <a:r>
              <a:rPr lang="fr-FR" sz="2400" dirty="0" smtClean="0"/>
              <a:t>Concept BM large : restructurer l’organisation.</a:t>
            </a:r>
          </a:p>
          <a:p>
            <a:pPr lvl="1">
              <a:lnSpc>
                <a:spcPct val="124000"/>
              </a:lnSpc>
            </a:pPr>
            <a:r>
              <a:rPr lang="fr-FR" dirty="0" smtClean="0"/>
              <a:t>Comment la </a:t>
            </a:r>
            <a:r>
              <a:rPr lang="fr-FR" dirty="0" err="1" smtClean="0"/>
              <a:t>redesigner</a:t>
            </a:r>
            <a:r>
              <a:rPr lang="fr-FR" dirty="0" smtClean="0"/>
              <a:t> pour profiter des connaissances externes (user innovation, </a:t>
            </a:r>
            <a:r>
              <a:rPr lang="fr-FR" dirty="0" err="1" smtClean="0"/>
              <a:t>co</a:t>
            </a:r>
            <a:r>
              <a:rPr lang="fr-FR" dirty="0" smtClean="0"/>
              <a:t>-création</a:t>
            </a:r>
            <a:r>
              <a:rPr lang="mr-IN" dirty="0" smtClean="0"/>
              <a:t>…</a:t>
            </a:r>
            <a:r>
              <a:rPr lang="fr-FR" dirty="0" smtClean="0"/>
              <a:t>)</a:t>
            </a:r>
          </a:p>
          <a:p>
            <a:pPr lvl="1">
              <a:lnSpc>
                <a:spcPct val="124000"/>
              </a:lnSpc>
            </a:pPr>
            <a:r>
              <a:rPr lang="fr-FR" dirty="0" smtClean="0"/>
              <a:t> </a:t>
            </a:r>
            <a:endParaRPr lang="fr-FR" dirty="0"/>
          </a:p>
          <a:p>
            <a:pPr>
              <a:lnSpc>
                <a:spcPct val="124000"/>
              </a:lnSpc>
            </a:pPr>
            <a:r>
              <a:rPr lang="fr-FR" sz="2400" dirty="0" smtClean="0"/>
              <a:t>Sens plus étroit : création/valorisation sur le marché/appropriation de la valeur</a:t>
            </a:r>
          </a:p>
          <a:p>
            <a:pPr lvl="1">
              <a:lnSpc>
                <a:spcPct val="124000"/>
              </a:lnSpc>
            </a:pPr>
            <a:r>
              <a:rPr lang="fr-FR" dirty="0" smtClean="0"/>
              <a:t>Difficulté spécifique en IO</a:t>
            </a:r>
          </a:p>
          <a:p>
            <a:pPr lvl="1">
              <a:lnSpc>
                <a:spcPct val="124000"/>
              </a:lnSpc>
            </a:pPr>
            <a:r>
              <a:rPr lang="fr-FR" dirty="0" smtClean="0"/>
              <a:t>Quel régime d’</a:t>
            </a:r>
            <a:r>
              <a:rPr lang="fr-FR" dirty="0" err="1" smtClean="0"/>
              <a:t>appropriabilité</a:t>
            </a:r>
            <a:r>
              <a:rPr lang="fr-FR" dirty="0" smtClean="0"/>
              <a:t> (propriété intellectuelle)</a:t>
            </a:r>
          </a:p>
          <a:p>
            <a:pPr lvl="1"/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4188891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jdacency">
  <a:themeElements>
    <a:clrScheme name="Ajd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jd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jd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Ajdacency.thmx</Template>
  <TotalTime>3479</TotalTime>
  <Words>2218</Words>
  <Application>Microsoft Office PowerPoint</Application>
  <PresentationFormat>Affichage à l'écran (4:3)</PresentationFormat>
  <Paragraphs>277</Paragraphs>
  <Slides>33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33</vt:i4>
      </vt:variant>
    </vt:vector>
  </HeadingPairs>
  <TitlesOfParts>
    <vt:vector size="41" baseType="lpstr">
      <vt:lpstr>Arial</vt:lpstr>
      <vt:lpstr>Calibri</vt:lpstr>
      <vt:lpstr>Calibri Light</vt:lpstr>
      <vt:lpstr>Cambria</vt:lpstr>
      <vt:lpstr>Mangal</vt:lpstr>
      <vt:lpstr>Raleway</vt:lpstr>
      <vt:lpstr>Ajdacency</vt:lpstr>
      <vt:lpstr>Thème Office</vt:lpstr>
      <vt:lpstr>LES WEBINAIRES de TETRAE  5 octobre 2021  INTRODUCTION    </vt:lpstr>
      <vt:lpstr>Objectifs des webinaires </vt:lpstr>
      <vt:lpstr>WEB 2 : Innovation Ouverte et Agro-living Lab : concepts et opérationnalité pour la recherche en partenariat  </vt:lpstr>
      <vt:lpstr>Innovation ouverte et Agro-living lab :   concepts et opérationnalité pour la recherche en partenariat  </vt:lpstr>
      <vt:lpstr>Présentation PowerPoint</vt:lpstr>
      <vt:lpstr>De l’innovation ouverte</vt:lpstr>
      <vt:lpstr>L’innovation ouverte  selon Chesbrough (2003)  « nouveau paradigme »</vt:lpstr>
      <vt:lpstr>L’innovation inside out/ outside in </vt:lpstr>
      <vt:lpstr>Des Business Models alignés avec l’IO </vt:lpstr>
      <vt:lpstr>Une rupture culturelle à ne pas négliger</vt:lpstr>
      <vt:lpstr>IO : dialectique de l’ouvert et du fermé</vt:lpstr>
      <vt:lpstr>Les enseignements de l’histoire  3 stades d’ouverture chacun est intéressant et persiste. Qu’en retenir ? </vt:lpstr>
      <vt:lpstr> Stade 1 : la diffusion des technologies</vt:lpstr>
      <vt:lpstr>Deux modes d’ouverture de la diffusion </vt:lpstr>
      <vt:lpstr>L’innovation en réseau  du modèle linéaire au réseau</vt:lpstr>
      <vt:lpstr>Qu’ajoute « l’innovation ouverte » à l’innovation déjà ouverte ?</vt:lpstr>
      <vt:lpstr>1- L’innovation sous injonction</vt:lpstr>
      <vt:lpstr>2- Mobilisation de nouveaux acteurs dans le processus d’innovation</vt:lpstr>
      <vt:lpstr>Présentation PowerPoint</vt:lpstr>
      <vt:lpstr>3- La nature écosystémique de l’innovation</vt:lpstr>
      <vt:lpstr>De l’innovation ouverte aux livings labs Le LL forme et méthode de l’IO</vt:lpstr>
      <vt:lpstr>Caractéristiques générales</vt:lpstr>
      <vt:lpstr>Une diversité d’expériences</vt:lpstr>
      <vt:lpstr>Questions ouvertes, objets de l’expérimentation tout autant que l’objet de l’innovation</vt:lpstr>
      <vt:lpstr>Implications pour les projets TETRAE</vt:lpstr>
      <vt:lpstr>Implications pour la production et la valorisation des connaissances  et la formation</vt:lpstr>
      <vt:lpstr>Sur la formation</vt:lpstr>
      <vt:lpstr>Comment traiter l’hétérogénéité des écosystèmes de projet ?</vt:lpstr>
      <vt:lpstr>Sur la perspective LL, être pragmatique 3 recommandations</vt:lpstr>
      <vt:lpstr>Pragmatisme 2 le LL comme processus</vt:lpstr>
      <vt:lpstr>Pragmatisme 3 qui sont les end users ?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Alain Rallet</dc:creator>
  <cp:lastModifiedBy>Danielle Galliano</cp:lastModifiedBy>
  <cp:revision>76</cp:revision>
  <dcterms:created xsi:type="dcterms:W3CDTF">2021-09-21T13:38:41Z</dcterms:created>
  <dcterms:modified xsi:type="dcterms:W3CDTF">2021-10-12T15:44:30Z</dcterms:modified>
</cp:coreProperties>
</file>