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9"/>
  </p:notesMasterIdLst>
  <p:handoutMasterIdLst>
    <p:handoutMasterId r:id="rId50"/>
  </p:handoutMasterIdLst>
  <p:sldIdLst>
    <p:sldId id="595" r:id="rId2"/>
    <p:sldId id="596" r:id="rId3"/>
    <p:sldId id="597" r:id="rId4"/>
    <p:sldId id="598" r:id="rId5"/>
    <p:sldId id="599" r:id="rId6"/>
    <p:sldId id="600" r:id="rId7"/>
    <p:sldId id="258" r:id="rId8"/>
    <p:sldId id="536" r:id="rId9"/>
    <p:sldId id="532" r:id="rId10"/>
    <p:sldId id="578" r:id="rId11"/>
    <p:sldId id="579" r:id="rId12"/>
    <p:sldId id="531" r:id="rId13"/>
    <p:sldId id="580" r:id="rId14"/>
    <p:sldId id="384" r:id="rId15"/>
    <p:sldId id="585" r:id="rId16"/>
    <p:sldId id="581" r:id="rId17"/>
    <p:sldId id="586" r:id="rId18"/>
    <p:sldId id="521" r:id="rId19"/>
    <p:sldId id="522" r:id="rId20"/>
    <p:sldId id="523" r:id="rId21"/>
    <p:sldId id="440" r:id="rId22"/>
    <p:sldId id="453" r:id="rId23"/>
    <p:sldId id="449" r:id="rId24"/>
    <p:sldId id="452" r:id="rId25"/>
    <p:sldId id="375" r:id="rId26"/>
    <p:sldId id="362" r:id="rId27"/>
    <p:sldId id="429" r:id="rId28"/>
    <p:sldId id="582" r:id="rId29"/>
    <p:sldId id="590" r:id="rId30"/>
    <p:sldId id="570" r:id="rId31"/>
    <p:sldId id="591" r:id="rId32"/>
    <p:sldId id="592" r:id="rId33"/>
    <p:sldId id="588" r:id="rId34"/>
    <p:sldId id="589" r:id="rId35"/>
    <p:sldId id="571" r:id="rId36"/>
    <p:sldId id="572" r:id="rId37"/>
    <p:sldId id="584" r:id="rId38"/>
    <p:sldId id="530" r:id="rId39"/>
    <p:sldId id="593" r:id="rId40"/>
    <p:sldId id="517" r:id="rId41"/>
    <p:sldId id="594" r:id="rId42"/>
    <p:sldId id="463" r:id="rId43"/>
    <p:sldId id="465" r:id="rId44"/>
    <p:sldId id="466" r:id="rId45"/>
    <p:sldId id="467" r:id="rId46"/>
    <p:sldId id="468" r:id="rId47"/>
    <p:sldId id="469"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Ch" initials="UdMO [7]" lastIdx="1" clrIdx="6"/>
  <p:cmAuthor id="1" name="CCh" initials="UdMO" lastIdx="1" clrIdx="0"/>
  <p:cmAuthor id="8" name="Microsoft Office User" initials="Office" lastIdx="2" clrIdx="7"/>
  <p:cmAuthor id="2" name="CCh" initials="UdMO [2]" lastIdx="1" clrIdx="1"/>
  <p:cmAuthor id="3" name="CCh" initials="UdMO [3]" lastIdx="1" clrIdx="2"/>
  <p:cmAuthor id="4" name="CCh" initials="UdMO [4]" lastIdx="1" clrIdx="3"/>
  <p:cmAuthor id="5" name="CCh" initials="UdMO [5]" lastIdx="1" clrIdx="4"/>
  <p:cmAuthor id="6" name="CCh" initials="UdMO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6"/>
    <a:srgbClr val="ED6E6C"/>
    <a:srgbClr val="275662"/>
    <a:srgbClr val="089342"/>
    <a:srgbClr val="9ED6E3"/>
    <a:srgbClr val="423089"/>
    <a:srgbClr val="8BAC8C"/>
    <a:srgbClr val="59A6D7"/>
    <a:srgbClr val="5BA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96"/>
    <p:restoredTop sz="92508"/>
  </p:normalViewPr>
  <p:slideViewPr>
    <p:cSldViewPr snapToGrid="0">
      <p:cViewPr varScale="1">
        <p:scale>
          <a:sx n="99" d="100"/>
          <a:sy n="99" d="100"/>
        </p:scale>
        <p:origin x="708"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41" d="100"/>
          <a:sy n="41" d="100"/>
        </p:scale>
        <p:origin x="2342"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5F2B0-091B-624C-AB30-E69D5F476B5A}"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fr-FR"/>
        </a:p>
      </dgm:t>
    </dgm:pt>
    <dgm:pt modelId="{E9678D17-F0ED-CF42-A43B-A9BA5A3F3438}">
      <dgm:prSet custT="1"/>
      <dgm:spPr/>
      <dgm:t>
        <a:bodyPr/>
        <a:lstStyle/>
        <a:p>
          <a:pPr>
            <a:spcAft>
              <a:spcPts val="0"/>
            </a:spcAft>
          </a:pPr>
          <a:r>
            <a:rPr lang="fr-FR" sz="1400" b="1" i="0" dirty="0"/>
            <a:t>D</a:t>
          </a:r>
          <a:r>
            <a:rPr lang="fr-FR" sz="1200" b="1" i="0" dirty="0"/>
            <a:t>éterminer les missions du projet </a:t>
          </a:r>
          <a:endParaRPr lang="fr-FR" sz="1400" b="1" i="0" dirty="0"/>
        </a:p>
      </dgm:t>
    </dgm:pt>
    <dgm:pt modelId="{4D0B09E8-A50C-9E4E-836A-5AA818CA6E73}" type="parTrans" cxnId="{F01D2105-8D6B-1047-AFEB-C190F8FBD93F}">
      <dgm:prSet/>
      <dgm:spPr/>
      <dgm:t>
        <a:bodyPr/>
        <a:lstStyle/>
        <a:p>
          <a:endParaRPr lang="fr-FR"/>
        </a:p>
      </dgm:t>
    </dgm:pt>
    <dgm:pt modelId="{3E8C7549-F53E-9C49-BFBF-6A3E51333695}" type="sibTrans" cxnId="{F01D2105-8D6B-1047-AFEB-C190F8FBD93F}">
      <dgm:prSet/>
      <dgm:spPr/>
      <dgm:t>
        <a:bodyPr/>
        <a:lstStyle/>
        <a:p>
          <a:endParaRPr lang="fr-FR"/>
        </a:p>
      </dgm:t>
    </dgm:pt>
    <dgm:pt modelId="{CC59194D-E463-2B4A-9E62-D7C34AF6432B}">
      <dgm:prSet custT="1"/>
      <dgm:spPr/>
      <dgm:t>
        <a:bodyPr/>
        <a:lstStyle/>
        <a:p>
          <a:r>
            <a:rPr lang="fr-FR" sz="1400" b="1" i="0" dirty="0"/>
            <a:t>Narratif du chemin d’impact</a:t>
          </a:r>
          <a:endParaRPr lang="fr-FR" sz="1400" b="1" dirty="0"/>
        </a:p>
      </dgm:t>
    </dgm:pt>
    <dgm:pt modelId="{E346B64B-1A47-C040-9D80-3E50923D8C61}" type="parTrans" cxnId="{42FAD694-7BB3-394E-A4F9-701BCB14A403}">
      <dgm:prSet/>
      <dgm:spPr/>
      <dgm:t>
        <a:bodyPr/>
        <a:lstStyle/>
        <a:p>
          <a:endParaRPr lang="fr-FR"/>
        </a:p>
      </dgm:t>
    </dgm:pt>
    <dgm:pt modelId="{B1A5EE6D-DADE-874A-8940-D41C1FD62C4F}" type="sibTrans" cxnId="{42FAD694-7BB3-394E-A4F9-701BCB14A403}">
      <dgm:prSet/>
      <dgm:spPr/>
      <dgm:t>
        <a:bodyPr/>
        <a:lstStyle/>
        <a:p>
          <a:endParaRPr lang="fr-FR"/>
        </a:p>
      </dgm:t>
    </dgm:pt>
    <dgm:pt modelId="{B237F357-6C4B-A04E-9680-32155093CF28}">
      <dgm:prSet custT="1"/>
      <dgm:spPr/>
      <dgm:t>
        <a:bodyPr/>
        <a:lstStyle/>
        <a:p>
          <a:r>
            <a:rPr lang="fr-FR" sz="1400" b="1" dirty="0"/>
            <a:t>Plan d’actions</a:t>
          </a:r>
        </a:p>
      </dgm:t>
    </dgm:pt>
    <dgm:pt modelId="{8B69B353-AF49-3E44-A1CB-6EFC12580E83}" type="parTrans" cxnId="{41937692-FBA8-CA42-B0B2-6C936F503F26}">
      <dgm:prSet/>
      <dgm:spPr/>
      <dgm:t>
        <a:bodyPr/>
        <a:lstStyle/>
        <a:p>
          <a:endParaRPr lang="fr-FR"/>
        </a:p>
      </dgm:t>
    </dgm:pt>
    <dgm:pt modelId="{72BCAFF4-874F-1F4B-A372-90C9D2B84AB3}" type="sibTrans" cxnId="{41937692-FBA8-CA42-B0B2-6C936F503F26}">
      <dgm:prSet/>
      <dgm:spPr/>
      <dgm:t>
        <a:bodyPr/>
        <a:lstStyle/>
        <a:p>
          <a:endParaRPr lang="fr-FR"/>
        </a:p>
      </dgm:t>
    </dgm:pt>
    <dgm:pt modelId="{1B55AAE6-287E-6949-8EA7-B243D1969FF1}">
      <dgm:prSet custT="1"/>
      <dgm:spPr/>
      <dgm:t>
        <a:bodyPr/>
        <a:lstStyle/>
        <a:p>
          <a:r>
            <a:rPr lang="fr-FR" sz="1400" b="1" i="0" dirty="0"/>
            <a:t>Mise en œuvre et bilan</a:t>
          </a:r>
          <a:endParaRPr lang="fr-FR" sz="1400" b="1" dirty="0"/>
        </a:p>
      </dgm:t>
    </dgm:pt>
    <dgm:pt modelId="{FC7895F0-2409-5B49-95A9-958C4FEF64A9}" type="parTrans" cxnId="{5F6021DE-37B3-1146-8607-B222A606CBEA}">
      <dgm:prSet/>
      <dgm:spPr/>
      <dgm:t>
        <a:bodyPr/>
        <a:lstStyle/>
        <a:p>
          <a:endParaRPr lang="fr-FR"/>
        </a:p>
      </dgm:t>
    </dgm:pt>
    <dgm:pt modelId="{C09FE7E1-6C89-EE4C-B966-912E8A09C04F}" type="sibTrans" cxnId="{5F6021DE-37B3-1146-8607-B222A606CBEA}">
      <dgm:prSet/>
      <dgm:spPr/>
      <dgm:t>
        <a:bodyPr/>
        <a:lstStyle/>
        <a:p>
          <a:endParaRPr lang="fr-FR"/>
        </a:p>
      </dgm:t>
    </dgm:pt>
    <dgm:pt modelId="{3FAD15DE-9672-F246-8C44-B4CDA74C3D55}">
      <dgm:prSet custT="1"/>
      <dgm:spPr/>
      <dgm:t>
        <a:bodyPr/>
        <a:lstStyle/>
        <a:p>
          <a:r>
            <a:rPr lang="fr-FR" sz="1200" b="1" i="0" dirty="0"/>
            <a:t>Construction  et suivi des indicateurs</a:t>
          </a:r>
          <a:endParaRPr lang="fr-FR" sz="1200" b="1" dirty="0"/>
        </a:p>
      </dgm:t>
    </dgm:pt>
    <dgm:pt modelId="{15F783B3-DD4C-A64A-88DB-197DEA99B0D7}" type="parTrans" cxnId="{D67C412F-4AF7-C240-A5D7-4CA10738B81B}">
      <dgm:prSet/>
      <dgm:spPr/>
      <dgm:t>
        <a:bodyPr/>
        <a:lstStyle/>
        <a:p>
          <a:endParaRPr lang="fr-FR"/>
        </a:p>
      </dgm:t>
    </dgm:pt>
    <dgm:pt modelId="{89D702B8-E072-B84C-B646-6D2837BCCADA}" type="sibTrans" cxnId="{D67C412F-4AF7-C240-A5D7-4CA10738B81B}">
      <dgm:prSet/>
      <dgm:spPr/>
      <dgm:t>
        <a:bodyPr/>
        <a:lstStyle/>
        <a:p>
          <a:endParaRPr lang="fr-FR"/>
        </a:p>
      </dgm:t>
    </dgm:pt>
    <dgm:pt modelId="{AAA30FCD-DECE-4CEA-BE17-ACE74EF6B6AF}">
      <dgm:prSet custT="1"/>
      <dgm:spPr/>
      <dgm:t>
        <a:bodyPr/>
        <a:lstStyle/>
        <a:p>
          <a:r>
            <a:rPr lang="fr-FR" sz="1400" b="1" i="0" dirty="0"/>
            <a:t>Concevoir un chemin d’impact</a:t>
          </a:r>
        </a:p>
      </dgm:t>
    </dgm:pt>
    <dgm:pt modelId="{548E5934-38CE-46E9-860A-734E112F2104}" type="parTrans" cxnId="{C0025C90-B68B-4DF9-9699-995BFCE8871B}">
      <dgm:prSet/>
      <dgm:spPr/>
      <dgm:t>
        <a:bodyPr/>
        <a:lstStyle/>
        <a:p>
          <a:endParaRPr lang="fr-FR"/>
        </a:p>
      </dgm:t>
    </dgm:pt>
    <dgm:pt modelId="{E7D2AC2A-5811-4F45-91D6-EA4C08DDE85C}" type="sibTrans" cxnId="{C0025C90-B68B-4DF9-9699-995BFCE8871B}">
      <dgm:prSet/>
      <dgm:spPr/>
      <dgm:t>
        <a:bodyPr/>
        <a:lstStyle/>
        <a:p>
          <a:endParaRPr lang="fr-FR"/>
        </a:p>
      </dgm:t>
    </dgm:pt>
    <dgm:pt modelId="{3E4343EC-3D46-CE47-A093-C835A47A45F7}" type="pres">
      <dgm:prSet presAssocID="{7575F2B0-091B-624C-AB30-E69D5F476B5A}" presName="cycle" presStyleCnt="0">
        <dgm:presLayoutVars>
          <dgm:dir/>
          <dgm:resizeHandles val="exact"/>
        </dgm:presLayoutVars>
      </dgm:prSet>
      <dgm:spPr/>
      <dgm:t>
        <a:bodyPr/>
        <a:lstStyle/>
        <a:p>
          <a:endParaRPr lang="fr-FR"/>
        </a:p>
      </dgm:t>
    </dgm:pt>
    <dgm:pt modelId="{34D35644-3738-B841-B497-543D39FD84CC}" type="pres">
      <dgm:prSet presAssocID="{E9678D17-F0ED-CF42-A43B-A9BA5A3F3438}" presName="node" presStyleLbl="node1" presStyleIdx="0" presStyleCnt="6" custScaleX="116012" custRadScaleRad="100031" custRadScaleInc="-1063">
        <dgm:presLayoutVars>
          <dgm:bulletEnabled val="1"/>
        </dgm:presLayoutVars>
      </dgm:prSet>
      <dgm:spPr/>
      <dgm:t>
        <a:bodyPr/>
        <a:lstStyle/>
        <a:p>
          <a:endParaRPr lang="fr-FR"/>
        </a:p>
      </dgm:t>
    </dgm:pt>
    <dgm:pt modelId="{6649BB55-6CE1-AE42-9CA1-B8DF0A75A614}" type="pres">
      <dgm:prSet presAssocID="{3E8C7549-F53E-9C49-BFBF-6A3E51333695}" presName="sibTrans" presStyleLbl="sibTrans2D1" presStyleIdx="0" presStyleCnt="6"/>
      <dgm:spPr/>
      <dgm:t>
        <a:bodyPr/>
        <a:lstStyle/>
        <a:p>
          <a:endParaRPr lang="fr-FR"/>
        </a:p>
      </dgm:t>
    </dgm:pt>
    <dgm:pt modelId="{4169C099-D3CB-0747-9348-B37878B73F18}" type="pres">
      <dgm:prSet presAssocID="{3E8C7549-F53E-9C49-BFBF-6A3E51333695}" presName="connectorText" presStyleLbl="sibTrans2D1" presStyleIdx="0" presStyleCnt="6"/>
      <dgm:spPr/>
      <dgm:t>
        <a:bodyPr/>
        <a:lstStyle/>
        <a:p>
          <a:endParaRPr lang="fr-FR"/>
        </a:p>
      </dgm:t>
    </dgm:pt>
    <dgm:pt modelId="{B832E549-CD09-4BDC-A682-7697E7C3603C}" type="pres">
      <dgm:prSet presAssocID="{AAA30FCD-DECE-4CEA-BE17-ACE74EF6B6AF}" presName="node" presStyleLbl="node1" presStyleIdx="1" presStyleCnt="6" custScaleX="125278">
        <dgm:presLayoutVars>
          <dgm:bulletEnabled val="1"/>
        </dgm:presLayoutVars>
      </dgm:prSet>
      <dgm:spPr/>
      <dgm:t>
        <a:bodyPr/>
        <a:lstStyle/>
        <a:p>
          <a:endParaRPr lang="fr-FR"/>
        </a:p>
      </dgm:t>
    </dgm:pt>
    <dgm:pt modelId="{2AC5421D-22A2-4001-B6AB-56256DB7EE74}" type="pres">
      <dgm:prSet presAssocID="{E7D2AC2A-5811-4F45-91D6-EA4C08DDE85C}" presName="sibTrans" presStyleLbl="sibTrans2D1" presStyleIdx="1" presStyleCnt="6"/>
      <dgm:spPr/>
      <dgm:t>
        <a:bodyPr/>
        <a:lstStyle/>
        <a:p>
          <a:endParaRPr lang="fr-FR"/>
        </a:p>
      </dgm:t>
    </dgm:pt>
    <dgm:pt modelId="{3A2F60A7-D509-407C-A530-74766033D001}" type="pres">
      <dgm:prSet presAssocID="{E7D2AC2A-5811-4F45-91D6-EA4C08DDE85C}" presName="connectorText" presStyleLbl="sibTrans2D1" presStyleIdx="1" presStyleCnt="6"/>
      <dgm:spPr/>
      <dgm:t>
        <a:bodyPr/>
        <a:lstStyle/>
        <a:p>
          <a:endParaRPr lang="fr-FR"/>
        </a:p>
      </dgm:t>
    </dgm:pt>
    <dgm:pt modelId="{5FAE7658-3CE2-C640-BC1F-3EDCABEC2E4F}" type="pres">
      <dgm:prSet presAssocID="{CC59194D-E463-2B4A-9E62-D7C34AF6432B}" presName="node" presStyleLbl="node1" presStyleIdx="2" presStyleCnt="6" custScaleX="124633">
        <dgm:presLayoutVars>
          <dgm:bulletEnabled val="1"/>
        </dgm:presLayoutVars>
      </dgm:prSet>
      <dgm:spPr/>
      <dgm:t>
        <a:bodyPr/>
        <a:lstStyle/>
        <a:p>
          <a:endParaRPr lang="fr-FR"/>
        </a:p>
      </dgm:t>
    </dgm:pt>
    <dgm:pt modelId="{FEF2467E-2333-9942-849B-232A79FEF75B}" type="pres">
      <dgm:prSet presAssocID="{B1A5EE6D-DADE-874A-8940-D41C1FD62C4F}" presName="sibTrans" presStyleLbl="sibTrans2D1" presStyleIdx="2" presStyleCnt="6"/>
      <dgm:spPr/>
      <dgm:t>
        <a:bodyPr/>
        <a:lstStyle/>
        <a:p>
          <a:endParaRPr lang="fr-FR"/>
        </a:p>
      </dgm:t>
    </dgm:pt>
    <dgm:pt modelId="{EE27564E-12DE-6F47-AF8B-E45A7DE8691C}" type="pres">
      <dgm:prSet presAssocID="{B1A5EE6D-DADE-874A-8940-D41C1FD62C4F}" presName="connectorText" presStyleLbl="sibTrans2D1" presStyleIdx="2" presStyleCnt="6"/>
      <dgm:spPr/>
      <dgm:t>
        <a:bodyPr/>
        <a:lstStyle/>
        <a:p>
          <a:endParaRPr lang="fr-FR"/>
        </a:p>
      </dgm:t>
    </dgm:pt>
    <dgm:pt modelId="{CFD72AE9-A27C-BB4A-9429-021C4049913C}" type="pres">
      <dgm:prSet presAssocID="{3FAD15DE-9672-F246-8C44-B4CDA74C3D55}" presName="node" presStyleLbl="node1" presStyleIdx="3" presStyleCnt="6" custScaleX="125021">
        <dgm:presLayoutVars>
          <dgm:bulletEnabled val="1"/>
        </dgm:presLayoutVars>
      </dgm:prSet>
      <dgm:spPr/>
      <dgm:t>
        <a:bodyPr/>
        <a:lstStyle/>
        <a:p>
          <a:endParaRPr lang="fr-FR"/>
        </a:p>
      </dgm:t>
    </dgm:pt>
    <dgm:pt modelId="{F6DA54A5-24AB-F240-8814-29E3CD23CE08}" type="pres">
      <dgm:prSet presAssocID="{89D702B8-E072-B84C-B646-6D2837BCCADA}" presName="sibTrans" presStyleLbl="sibTrans2D1" presStyleIdx="3" presStyleCnt="6"/>
      <dgm:spPr/>
      <dgm:t>
        <a:bodyPr/>
        <a:lstStyle/>
        <a:p>
          <a:endParaRPr lang="fr-FR"/>
        </a:p>
      </dgm:t>
    </dgm:pt>
    <dgm:pt modelId="{7BAAC289-2710-7D42-843B-BC3DF38571A1}" type="pres">
      <dgm:prSet presAssocID="{89D702B8-E072-B84C-B646-6D2837BCCADA}" presName="connectorText" presStyleLbl="sibTrans2D1" presStyleIdx="3" presStyleCnt="6"/>
      <dgm:spPr/>
      <dgm:t>
        <a:bodyPr/>
        <a:lstStyle/>
        <a:p>
          <a:endParaRPr lang="fr-FR"/>
        </a:p>
      </dgm:t>
    </dgm:pt>
    <dgm:pt modelId="{2FDCB735-A6A5-2148-BC1F-86E1FA44D07F}" type="pres">
      <dgm:prSet presAssocID="{B237F357-6C4B-A04E-9680-32155093CF28}" presName="node" presStyleLbl="node1" presStyleIdx="4" presStyleCnt="6" custScaleX="123138">
        <dgm:presLayoutVars>
          <dgm:bulletEnabled val="1"/>
        </dgm:presLayoutVars>
      </dgm:prSet>
      <dgm:spPr/>
      <dgm:t>
        <a:bodyPr/>
        <a:lstStyle/>
        <a:p>
          <a:endParaRPr lang="fr-FR"/>
        </a:p>
      </dgm:t>
    </dgm:pt>
    <dgm:pt modelId="{06AD5D6F-FF22-C949-8C60-B14BC7E60263}" type="pres">
      <dgm:prSet presAssocID="{72BCAFF4-874F-1F4B-A372-90C9D2B84AB3}" presName="sibTrans" presStyleLbl="sibTrans2D1" presStyleIdx="4" presStyleCnt="6"/>
      <dgm:spPr/>
      <dgm:t>
        <a:bodyPr/>
        <a:lstStyle/>
        <a:p>
          <a:endParaRPr lang="fr-FR"/>
        </a:p>
      </dgm:t>
    </dgm:pt>
    <dgm:pt modelId="{5F8E8FB2-26A0-1B49-B422-1C1AD01ADC07}" type="pres">
      <dgm:prSet presAssocID="{72BCAFF4-874F-1F4B-A372-90C9D2B84AB3}" presName="connectorText" presStyleLbl="sibTrans2D1" presStyleIdx="4" presStyleCnt="6"/>
      <dgm:spPr/>
      <dgm:t>
        <a:bodyPr/>
        <a:lstStyle/>
        <a:p>
          <a:endParaRPr lang="fr-FR"/>
        </a:p>
      </dgm:t>
    </dgm:pt>
    <dgm:pt modelId="{2006A64E-BE71-BF44-AA07-293FCAA925FE}" type="pres">
      <dgm:prSet presAssocID="{1B55AAE6-287E-6949-8EA7-B243D1969FF1}" presName="node" presStyleLbl="node1" presStyleIdx="5" presStyleCnt="6" custScaleX="123929">
        <dgm:presLayoutVars>
          <dgm:bulletEnabled val="1"/>
        </dgm:presLayoutVars>
      </dgm:prSet>
      <dgm:spPr/>
      <dgm:t>
        <a:bodyPr/>
        <a:lstStyle/>
        <a:p>
          <a:endParaRPr lang="fr-FR"/>
        </a:p>
      </dgm:t>
    </dgm:pt>
    <dgm:pt modelId="{ADEC1357-7140-C44D-9AE9-F39C044AF78C}" type="pres">
      <dgm:prSet presAssocID="{C09FE7E1-6C89-EE4C-B966-912E8A09C04F}" presName="sibTrans" presStyleLbl="sibTrans2D1" presStyleIdx="5" presStyleCnt="6"/>
      <dgm:spPr/>
      <dgm:t>
        <a:bodyPr/>
        <a:lstStyle/>
        <a:p>
          <a:endParaRPr lang="fr-FR"/>
        </a:p>
      </dgm:t>
    </dgm:pt>
    <dgm:pt modelId="{3EFBC34A-5831-D84F-B266-6FCA4BCCF326}" type="pres">
      <dgm:prSet presAssocID="{C09FE7E1-6C89-EE4C-B966-912E8A09C04F}" presName="connectorText" presStyleLbl="sibTrans2D1" presStyleIdx="5" presStyleCnt="6"/>
      <dgm:spPr/>
      <dgm:t>
        <a:bodyPr/>
        <a:lstStyle/>
        <a:p>
          <a:endParaRPr lang="fr-FR"/>
        </a:p>
      </dgm:t>
    </dgm:pt>
  </dgm:ptLst>
  <dgm:cxnLst>
    <dgm:cxn modelId="{5988A5C5-DA00-4E41-A755-2C5BF274689D}" type="presOf" srcId="{72BCAFF4-874F-1F4B-A372-90C9D2B84AB3}" destId="{06AD5D6F-FF22-C949-8C60-B14BC7E60263}" srcOrd="0" destOrd="0" presId="urn:microsoft.com/office/officeart/2005/8/layout/cycle2"/>
    <dgm:cxn modelId="{A6C355A5-61ED-49BF-A69F-B6EA6D31272D}" type="presOf" srcId="{E9678D17-F0ED-CF42-A43B-A9BA5A3F3438}" destId="{34D35644-3738-B841-B497-543D39FD84CC}" srcOrd="0" destOrd="0" presId="urn:microsoft.com/office/officeart/2005/8/layout/cycle2"/>
    <dgm:cxn modelId="{147784FF-65AA-49E8-B702-9C40DFEBAE15}" type="presOf" srcId="{CC59194D-E463-2B4A-9E62-D7C34AF6432B}" destId="{5FAE7658-3CE2-C640-BC1F-3EDCABEC2E4F}" srcOrd="0" destOrd="0" presId="urn:microsoft.com/office/officeart/2005/8/layout/cycle2"/>
    <dgm:cxn modelId="{BC6EE9A2-3769-4E16-ADEF-33A8B31A164A}" type="presOf" srcId="{3E8C7549-F53E-9C49-BFBF-6A3E51333695}" destId="{4169C099-D3CB-0747-9348-B37878B73F18}" srcOrd="1" destOrd="0" presId="urn:microsoft.com/office/officeart/2005/8/layout/cycle2"/>
    <dgm:cxn modelId="{FEBA25D5-87A8-4577-A71D-5BB0B9A00409}" type="presOf" srcId="{1B55AAE6-287E-6949-8EA7-B243D1969FF1}" destId="{2006A64E-BE71-BF44-AA07-293FCAA925FE}" srcOrd="0" destOrd="0" presId="urn:microsoft.com/office/officeart/2005/8/layout/cycle2"/>
    <dgm:cxn modelId="{90D2C724-9526-4A37-8C96-99113386B350}" type="presOf" srcId="{C09FE7E1-6C89-EE4C-B966-912E8A09C04F}" destId="{ADEC1357-7140-C44D-9AE9-F39C044AF78C}" srcOrd="0" destOrd="0" presId="urn:microsoft.com/office/officeart/2005/8/layout/cycle2"/>
    <dgm:cxn modelId="{5F9E88CA-939E-4A6F-BC01-949CA7010C29}" type="presOf" srcId="{E7D2AC2A-5811-4F45-91D6-EA4C08DDE85C}" destId="{3A2F60A7-D509-407C-A530-74766033D001}" srcOrd="1" destOrd="0" presId="urn:microsoft.com/office/officeart/2005/8/layout/cycle2"/>
    <dgm:cxn modelId="{6062EEB6-E690-45CE-BD71-DC7F98166686}" type="presOf" srcId="{B237F357-6C4B-A04E-9680-32155093CF28}" destId="{2FDCB735-A6A5-2148-BC1F-86E1FA44D07F}" srcOrd="0" destOrd="0" presId="urn:microsoft.com/office/officeart/2005/8/layout/cycle2"/>
    <dgm:cxn modelId="{42FAD694-7BB3-394E-A4F9-701BCB14A403}" srcId="{7575F2B0-091B-624C-AB30-E69D5F476B5A}" destId="{CC59194D-E463-2B4A-9E62-D7C34AF6432B}" srcOrd="2" destOrd="0" parTransId="{E346B64B-1A47-C040-9D80-3E50923D8C61}" sibTransId="{B1A5EE6D-DADE-874A-8940-D41C1FD62C4F}"/>
    <dgm:cxn modelId="{41937692-FBA8-CA42-B0B2-6C936F503F26}" srcId="{7575F2B0-091B-624C-AB30-E69D5F476B5A}" destId="{B237F357-6C4B-A04E-9680-32155093CF28}" srcOrd="4" destOrd="0" parTransId="{8B69B353-AF49-3E44-A1CB-6EFC12580E83}" sibTransId="{72BCAFF4-874F-1F4B-A372-90C9D2B84AB3}"/>
    <dgm:cxn modelId="{C0025C90-B68B-4DF9-9699-995BFCE8871B}" srcId="{7575F2B0-091B-624C-AB30-E69D5F476B5A}" destId="{AAA30FCD-DECE-4CEA-BE17-ACE74EF6B6AF}" srcOrd="1" destOrd="0" parTransId="{548E5934-38CE-46E9-860A-734E112F2104}" sibTransId="{E7D2AC2A-5811-4F45-91D6-EA4C08DDE85C}"/>
    <dgm:cxn modelId="{D576E1F5-6506-48C6-9404-F62A04EA6F7B}" type="presOf" srcId="{AAA30FCD-DECE-4CEA-BE17-ACE74EF6B6AF}" destId="{B832E549-CD09-4BDC-A682-7697E7C3603C}" srcOrd="0" destOrd="0" presId="urn:microsoft.com/office/officeart/2005/8/layout/cycle2"/>
    <dgm:cxn modelId="{F01D2105-8D6B-1047-AFEB-C190F8FBD93F}" srcId="{7575F2B0-091B-624C-AB30-E69D5F476B5A}" destId="{E9678D17-F0ED-CF42-A43B-A9BA5A3F3438}" srcOrd="0" destOrd="0" parTransId="{4D0B09E8-A50C-9E4E-836A-5AA818CA6E73}" sibTransId="{3E8C7549-F53E-9C49-BFBF-6A3E51333695}"/>
    <dgm:cxn modelId="{756AC7CF-A376-4276-9AF5-A0C59998A231}" type="presOf" srcId="{B1A5EE6D-DADE-874A-8940-D41C1FD62C4F}" destId="{FEF2467E-2333-9942-849B-232A79FEF75B}" srcOrd="0" destOrd="0" presId="urn:microsoft.com/office/officeart/2005/8/layout/cycle2"/>
    <dgm:cxn modelId="{99C003E8-00AD-4F96-8BF8-09944CBF2357}" type="presOf" srcId="{89D702B8-E072-B84C-B646-6D2837BCCADA}" destId="{F6DA54A5-24AB-F240-8814-29E3CD23CE08}" srcOrd="0" destOrd="0" presId="urn:microsoft.com/office/officeart/2005/8/layout/cycle2"/>
    <dgm:cxn modelId="{2B7D4334-6BE2-4C01-B546-B2280360AFB3}" type="presOf" srcId="{72BCAFF4-874F-1F4B-A372-90C9D2B84AB3}" destId="{5F8E8FB2-26A0-1B49-B422-1C1AD01ADC07}" srcOrd="1" destOrd="0" presId="urn:microsoft.com/office/officeart/2005/8/layout/cycle2"/>
    <dgm:cxn modelId="{F525AA79-EEAF-4751-9906-6C6EC8372996}" type="presOf" srcId="{3FAD15DE-9672-F246-8C44-B4CDA74C3D55}" destId="{CFD72AE9-A27C-BB4A-9429-021C4049913C}" srcOrd="0" destOrd="0" presId="urn:microsoft.com/office/officeart/2005/8/layout/cycle2"/>
    <dgm:cxn modelId="{160B14F8-292F-4BC9-BD93-4139A2E99B19}" type="presOf" srcId="{3E8C7549-F53E-9C49-BFBF-6A3E51333695}" destId="{6649BB55-6CE1-AE42-9CA1-B8DF0A75A614}" srcOrd="0" destOrd="0" presId="urn:microsoft.com/office/officeart/2005/8/layout/cycle2"/>
    <dgm:cxn modelId="{D67C412F-4AF7-C240-A5D7-4CA10738B81B}" srcId="{7575F2B0-091B-624C-AB30-E69D5F476B5A}" destId="{3FAD15DE-9672-F246-8C44-B4CDA74C3D55}" srcOrd="3" destOrd="0" parTransId="{15F783B3-DD4C-A64A-88DB-197DEA99B0D7}" sibTransId="{89D702B8-E072-B84C-B646-6D2837BCCADA}"/>
    <dgm:cxn modelId="{24318C6A-5FB2-4DAB-9419-F6631DC87F2E}" type="presOf" srcId="{B1A5EE6D-DADE-874A-8940-D41C1FD62C4F}" destId="{EE27564E-12DE-6F47-AF8B-E45A7DE8691C}" srcOrd="1" destOrd="0" presId="urn:microsoft.com/office/officeart/2005/8/layout/cycle2"/>
    <dgm:cxn modelId="{0ACF698F-7694-4DA1-B540-1FCDCF21E1FE}" type="presOf" srcId="{C09FE7E1-6C89-EE4C-B966-912E8A09C04F}" destId="{3EFBC34A-5831-D84F-B266-6FCA4BCCF326}" srcOrd="1" destOrd="0" presId="urn:microsoft.com/office/officeart/2005/8/layout/cycle2"/>
    <dgm:cxn modelId="{F99E963E-F64A-401C-B725-CE7266126783}" type="presOf" srcId="{7575F2B0-091B-624C-AB30-E69D5F476B5A}" destId="{3E4343EC-3D46-CE47-A093-C835A47A45F7}" srcOrd="0" destOrd="0" presId="urn:microsoft.com/office/officeart/2005/8/layout/cycle2"/>
    <dgm:cxn modelId="{5F6021DE-37B3-1146-8607-B222A606CBEA}" srcId="{7575F2B0-091B-624C-AB30-E69D5F476B5A}" destId="{1B55AAE6-287E-6949-8EA7-B243D1969FF1}" srcOrd="5" destOrd="0" parTransId="{FC7895F0-2409-5B49-95A9-958C4FEF64A9}" sibTransId="{C09FE7E1-6C89-EE4C-B966-912E8A09C04F}"/>
    <dgm:cxn modelId="{F289A09D-52A0-41D5-A2A4-406D73163009}" type="presOf" srcId="{E7D2AC2A-5811-4F45-91D6-EA4C08DDE85C}" destId="{2AC5421D-22A2-4001-B6AB-56256DB7EE74}" srcOrd="0" destOrd="0" presId="urn:microsoft.com/office/officeart/2005/8/layout/cycle2"/>
    <dgm:cxn modelId="{82EC588E-0484-496A-BEDC-861D6CD7424B}" type="presOf" srcId="{89D702B8-E072-B84C-B646-6D2837BCCADA}" destId="{7BAAC289-2710-7D42-843B-BC3DF38571A1}" srcOrd="1" destOrd="0" presId="urn:microsoft.com/office/officeart/2005/8/layout/cycle2"/>
    <dgm:cxn modelId="{EFF7D664-EDDF-4122-B521-F586B092C1A3}" type="presParOf" srcId="{3E4343EC-3D46-CE47-A093-C835A47A45F7}" destId="{34D35644-3738-B841-B497-543D39FD84CC}" srcOrd="0" destOrd="0" presId="urn:microsoft.com/office/officeart/2005/8/layout/cycle2"/>
    <dgm:cxn modelId="{ED5B54B2-915C-4DA4-8C93-A955A507FBCD}" type="presParOf" srcId="{3E4343EC-3D46-CE47-A093-C835A47A45F7}" destId="{6649BB55-6CE1-AE42-9CA1-B8DF0A75A614}" srcOrd="1" destOrd="0" presId="urn:microsoft.com/office/officeart/2005/8/layout/cycle2"/>
    <dgm:cxn modelId="{96BC9AB1-436D-4598-A301-D6E5CAADC5DF}" type="presParOf" srcId="{6649BB55-6CE1-AE42-9CA1-B8DF0A75A614}" destId="{4169C099-D3CB-0747-9348-B37878B73F18}" srcOrd="0" destOrd="0" presId="urn:microsoft.com/office/officeart/2005/8/layout/cycle2"/>
    <dgm:cxn modelId="{333F9942-64FD-4048-84E6-1AF039C3D26C}" type="presParOf" srcId="{3E4343EC-3D46-CE47-A093-C835A47A45F7}" destId="{B832E549-CD09-4BDC-A682-7697E7C3603C}" srcOrd="2" destOrd="0" presId="urn:microsoft.com/office/officeart/2005/8/layout/cycle2"/>
    <dgm:cxn modelId="{06B5945F-0FFA-4B9B-89DC-831078BAA9D0}" type="presParOf" srcId="{3E4343EC-3D46-CE47-A093-C835A47A45F7}" destId="{2AC5421D-22A2-4001-B6AB-56256DB7EE74}" srcOrd="3" destOrd="0" presId="urn:microsoft.com/office/officeart/2005/8/layout/cycle2"/>
    <dgm:cxn modelId="{3EBB3A75-8D02-47DF-A8E4-9397ABECCEAC}" type="presParOf" srcId="{2AC5421D-22A2-4001-B6AB-56256DB7EE74}" destId="{3A2F60A7-D509-407C-A530-74766033D001}" srcOrd="0" destOrd="0" presId="urn:microsoft.com/office/officeart/2005/8/layout/cycle2"/>
    <dgm:cxn modelId="{9206C5BF-9D33-4E73-9A71-8E5033F1125A}" type="presParOf" srcId="{3E4343EC-3D46-CE47-A093-C835A47A45F7}" destId="{5FAE7658-3CE2-C640-BC1F-3EDCABEC2E4F}" srcOrd="4" destOrd="0" presId="urn:microsoft.com/office/officeart/2005/8/layout/cycle2"/>
    <dgm:cxn modelId="{B1571E5B-D6F2-41CA-AF46-84A927484EE1}" type="presParOf" srcId="{3E4343EC-3D46-CE47-A093-C835A47A45F7}" destId="{FEF2467E-2333-9942-849B-232A79FEF75B}" srcOrd="5" destOrd="0" presId="urn:microsoft.com/office/officeart/2005/8/layout/cycle2"/>
    <dgm:cxn modelId="{7C24CAF9-D6B0-422D-AA86-B1313F33D2CC}" type="presParOf" srcId="{FEF2467E-2333-9942-849B-232A79FEF75B}" destId="{EE27564E-12DE-6F47-AF8B-E45A7DE8691C}" srcOrd="0" destOrd="0" presId="urn:microsoft.com/office/officeart/2005/8/layout/cycle2"/>
    <dgm:cxn modelId="{0924B489-6070-46A5-ABBF-37FDF57D1CC6}" type="presParOf" srcId="{3E4343EC-3D46-CE47-A093-C835A47A45F7}" destId="{CFD72AE9-A27C-BB4A-9429-021C4049913C}" srcOrd="6" destOrd="0" presId="urn:microsoft.com/office/officeart/2005/8/layout/cycle2"/>
    <dgm:cxn modelId="{8A3D190E-3CBA-412F-9749-AF2E4CC16FA7}" type="presParOf" srcId="{3E4343EC-3D46-CE47-A093-C835A47A45F7}" destId="{F6DA54A5-24AB-F240-8814-29E3CD23CE08}" srcOrd="7" destOrd="0" presId="urn:microsoft.com/office/officeart/2005/8/layout/cycle2"/>
    <dgm:cxn modelId="{BF863C5D-5EA7-4A59-AA21-72CC2858E481}" type="presParOf" srcId="{F6DA54A5-24AB-F240-8814-29E3CD23CE08}" destId="{7BAAC289-2710-7D42-843B-BC3DF38571A1}" srcOrd="0" destOrd="0" presId="urn:microsoft.com/office/officeart/2005/8/layout/cycle2"/>
    <dgm:cxn modelId="{DD3F6D8E-F382-4063-B0C5-5756B3F74C2A}" type="presParOf" srcId="{3E4343EC-3D46-CE47-A093-C835A47A45F7}" destId="{2FDCB735-A6A5-2148-BC1F-86E1FA44D07F}" srcOrd="8" destOrd="0" presId="urn:microsoft.com/office/officeart/2005/8/layout/cycle2"/>
    <dgm:cxn modelId="{2A4926AD-1A74-4FCD-AE9A-96A7F2C4F2BD}" type="presParOf" srcId="{3E4343EC-3D46-CE47-A093-C835A47A45F7}" destId="{06AD5D6F-FF22-C949-8C60-B14BC7E60263}" srcOrd="9" destOrd="0" presId="urn:microsoft.com/office/officeart/2005/8/layout/cycle2"/>
    <dgm:cxn modelId="{869B0EB9-BA0A-4A7C-94CF-DA0E056DDEC9}" type="presParOf" srcId="{06AD5D6F-FF22-C949-8C60-B14BC7E60263}" destId="{5F8E8FB2-26A0-1B49-B422-1C1AD01ADC07}" srcOrd="0" destOrd="0" presId="urn:microsoft.com/office/officeart/2005/8/layout/cycle2"/>
    <dgm:cxn modelId="{CB179CB7-EF7E-468E-8AA2-033F74A887C5}" type="presParOf" srcId="{3E4343EC-3D46-CE47-A093-C835A47A45F7}" destId="{2006A64E-BE71-BF44-AA07-293FCAA925FE}" srcOrd="10" destOrd="0" presId="urn:microsoft.com/office/officeart/2005/8/layout/cycle2"/>
    <dgm:cxn modelId="{B4D8255E-1DE9-43A2-93E9-716D572E3EEC}" type="presParOf" srcId="{3E4343EC-3D46-CE47-A093-C835A47A45F7}" destId="{ADEC1357-7140-C44D-9AE9-F39C044AF78C}" srcOrd="11" destOrd="0" presId="urn:microsoft.com/office/officeart/2005/8/layout/cycle2"/>
    <dgm:cxn modelId="{06C869B1-0DF7-460E-AAD8-A02EBE4A0421}" type="presParOf" srcId="{ADEC1357-7140-C44D-9AE9-F39C044AF78C}" destId="{3EFBC34A-5831-D84F-B266-6FCA4BCCF32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35644-3738-B841-B497-543D39FD84CC}">
      <dsp:nvSpPr>
        <dsp:cNvPr id="0" name=""/>
        <dsp:cNvSpPr/>
      </dsp:nvSpPr>
      <dsp:spPr>
        <a:xfrm>
          <a:off x="2420054" y="0"/>
          <a:ext cx="1211565" cy="104434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fr-FR" sz="1400" b="1" i="0" kern="1200" dirty="0"/>
            <a:t>D</a:t>
          </a:r>
          <a:r>
            <a:rPr lang="fr-FR" sz="1200" b="1" i="0" kern="1200" dirty="0"/>
            <a:t>éterminer les missions du projet </a:t>
          </a:r>
          <a:endParaRPr lang="fr-FR" sz="1400" b="1" i="0" kern="1200" dirty="0"/>
        </a:p>
      </dsp:txBody>
      <dsp:txXfrm>
        <a:off x="2597484" y="152941"/>
        <a:ext cx="856705" cy="738462"/>
      </dsp:txXfrm>
    </dsp:sp>
    <dsp:sp modelId="{6649BB55-6CE1-AE42-9CA1-B8DF0A75A614}">
      <dsp:nvSpPr>
        <dsp:cNvPr id="0" name=""/>
        <dsp:cNvSpPr/>
      </dsp:nvSpPr>
      <dsp:spPr>
        <a:xfrm rot="1791086">
          <a:off x="3589668" y="727742"/>
          <a:ext cx="202896" cy="352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593706" y="783086"/>
        <a:ext cx="142027" cy="211480"/>
      </dsp:txXfrm>
    </dsp:sp>
    <dsp:sp modelId="{B832E549-CD09-4BDC-A682-7697E7C3603C}">
      <dsp:nvSpPr>
        <dsp:cNvPr id="0" name=""/>
        <dsp:cNvSpPr/>
      </dsp:nvSpPr>
      <dsp:spPr>
        <a:xfrm>
          <a:off x="3739084" y="784756"/>
          <a:ext cx="1308334" cy="104434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i="0" kern="1200" dirty="0"/>
            <a:t>Concevoir un chemin d’impact</a:t>
          </a:r>
        </a:p>
      </dsp:txBody>
      <dsp:txXfrm>
        <a:off x="3930685" y="937697"/>
        <a:ext cx="925132" cy="738462"/>
      </dsp:txXfrm>
    </dsp:sp>
    <dsp:sp modelId="{2AC5421D-22A2-4001-B6AB-56256DB7EE74}">
      <dsp:nvSpPr>
        <dsp:cNvPr id="0" name=""/>
        <dsp:cNvSpPr/>
      </dsp:nvSpPr>
      <dsp:spPr>
        <a:xfrm rot="5400000">
          <a:off x="4254253" y="1907262"/>
          <a:ext cx="277997" cy="352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4295953" y="1936056"/>
        <a:ext cx="194598" cy="211480"/>
      </dsp:txXfrm>
    </dsp:sp>
    <dsp:sp modelId="{5FAE7658-3CE2-C640-BC1F-3EDCABEC2E4F}">
      <dsp:nvSpPr>
        <dsp:cNvPr id="0" name=""/>
        <dsp:cNvSpPr/>
      </dsp:nvSpPr>
      <dsp:spPr>
        <a:xfrm>
          <a:off x="3742452" y="2353625"/>
          <a:ext cx="1301598" cy="104434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i="0" kern="1200" dirty="0"/>
            <a:t>Narratif du chemin d’impact</a:t>
          </a:r>
          <a:endParaRPr lang="fr-FR" sz="1400" b="1" kern="1200" dirty="0"/>
        </a:p>
      </dsp:txBody>
      <dsp:txXfrm>
        <a:off x="3933067" y="2506566"/>
        <a:ext cx="920368" cy="738462"/>
      </dsp:txXfrm>
    </dsp:sp>
    <dsp:sp modelId="{FEF2467E-2333-9942-849B-232A79FEF75B}">
      <dsp:nvSpPr>
        <dsp:cNvPr id="0" name=""/>
        <dsp:cNvSpPr/>
      </dsp:nvSpPr>
      <dsp:spPr>
        <a:xfrm rot="9000000">
          <a:off x="3626836" y="3088861"/>
          <a:ext cx="184264" cy="352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3678412" y="3145534"/>
        <a:ext cx="128985" cy="211480"/>
      </dsp:txXfrm>
    </dsp:sp>
    <dsp:sp modelId="{CFD72AE9-A27C-BB4A-9429-021C4049913C}">
      <dsp:nvSpPr>
        <dsp:cNvPr id="0" name=""/>
        <dsp:cNvSpPr/>
      </dsp:nvSpPr>
      <dsp:spPr>
        <a:xfrm>
          <a:off x="2381746" y="3138059"/>
          <a:ext cx="1305650" cy="104434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i="0" kern="1200" dirty="0"/>
            <a:t>Construction  et suivi des indicateurs</a:t>
          </a:r>
          <a:endParaRPr lang="fr-FR" sz="1200" b="1" kern="1200" dirty="0"/>
        </a:p>
      </dsp:txBody>
      <dsp:txXfrm>
        <a:off x="2572954" y="3291000"/>
        <a:ext cx="923234" cy="738462"/>
      </dsp:txXfrm>
    </dsp:sp>
    <dsp:sp modelId="{F6DA54A5-24AB-F240-8814-29E3CD23CE08}">
      <dsp:nvSpPr>
        <dsp:cNvPr id="0" name=""/>
        <dsp:cNvSpPr/>
      </dsp:nvSpPr>
      <dsp:spPr>
        <a:xfrm rot="12600000">
          <a:off x="2263752" y="3092900"/>
          <a:ext cx="186835" cy="352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2316047" y="3177406"/>
        <a:ext cx="130785" cy="211480"/>
      </dsp:txXfrm>
    </dsp:sp>
    <dsp:sp modelId="{2FDCB735-A6A5-2148-BC1F-86E1FA44D07F}">
      <dsp:nvSpPr>
        <dsp:cNvPr id="0" name=""/>
        <dsp:cNvSpPr/>
      </dsp:nvSpPr>
      <dsp:spPr>
        <a:xfrm>
          <a:off x="1032899" y="2353625"/>
          <a:ext cx="1285985" cy="104434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a:t>Plan d’actions</a:t>
          </a:r>
        </a:p>
      </dsp:txBody>
      <dsp:txXfrm>
        <a:off x="1221227" y="2506566"/>
        <a:ext cx="909329" cy="738462"/>
      </dsp:txXfrm>
    </dsp:sp>
    <dsp:sp modelId="{06AD5D6F-FF22-C949-8C60-B14BC7E60263}">
      <dsp:nvSpPr>
        <dsp:cNvPr id="0" name=""/>
        <dsp:cNvSpPr/>
      </dsp:nvSpPr>
      <dsp:spPr>
        <a:xfrm rot="16200000">
          <a:off x="1536893" y="1922998"/>
          <a:ext cx="277997" cy="352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1578593" y="2035191"/>
        <a:ext cx="194598" cy="211480"/>
      </dsp:txXfrm>
    </dsp:sp>
    <dsp:sp modelId="{2006A64E-BE71-BF44-AA07-293FCAA925FE}">
      <dsp:nvSpPr>
        <dsp:cNvPr id="0" name=""/>
        <dsp:cNvSpPr/>
      </dsp:nvSpPr>
      <dsp:spPr>
        <a:xfrm>
          <a:off x="1028768" y="784756"/>
          <a:ext cx="1294246" cy="104434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i="0" kern="1200" dirty="0"/>
            <a:t>Mise en œuvre et bilan</a:t>
          </a:r>
          <a:endParaRPr lang="fr-FR" sz="1400" b="1" kern="1200" dirty="0"/>
        </a:p>
      </dsp:txBody>
      <dsp:txXfrm>
        <a:off x="1218306" y="937697"/>
        <a:ext cx="915170" cy="738462"/>
      </dsp:txXfrm>
    </dsp:sp>
    <dsp:sp modelId="{ADEC1357-7140-C44D-9AE9-F39C044AF78C}">
      <dsp:nvSpPr>
        <dsp:cNvPr id="0" name=""/>
        <dsp:cNvSpPr/>
      </dsp:nvSpPr>
      <dsp:spPr>
        <a:xfrm rot="19789770">
          <a:off x="2258532" y="734499"/>
          <a:ext cx="197799" cy="35246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262551" y="819903"/>
        <a:ext cx="138459" cy="2114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2244C2C-4FFB-5142-8E2D-1462BA8B48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9654174-5327-1D40-9CF8-A2F42A9029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D26E5C-1B52-8C48-A0F6-5103090C088A}" type="datetimeFigureOut">
              <a:rPr lang="fr-FR" smtClean="0"/>
              <a:t>12/10/2021</a:t>
            </a:fld>
            <a:endParaRPr lang="fr-FR"/>
          </a:p>
        </p:txBody>
      </p:sp>
      <p:sp>
        <p:nvSpPr>
          <p:cNvPr id="4" name="Espace réservé du pied de page 3">
            <a:extLst>
              <a:ext uri="{FF2B5EF4-FFF2-40B4-BE49-F238E27FC236}">
                <a16:creationId xmlns:a16="http://schemas.microsoft.com/office/drawing/2014/main" id="{6DC4527D-DFE3-D74A-B9F8-67F4B16FC3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E09CA83E-F869-4947-B9B4-A8290C7992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68716E-1358-C94A-A65D-7AA72FA6F4A1}" type="slidenum">
              <a:rPr lang="fr-FR" smtClean="0"/>
              <a:t>‹N°›</a:t>
            </a:fld>
            <a:endParaRPr lang="fr-FR"/>
          </a:p>
        </p:txBody>
      </p:sp>
    </p:spTree>
    <p:extLst>
      <p:ext uri="{BB962C8B-B14F-4D97-AF65-F5344CB8AC3E}">
        <p14:creationId xmlns:p14="http://schemas.microsoft.com/office/powerpoint/2010/main" val="402964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AF56E-67C8-E547-A1E9-30B1FDEC52E6}" type="datetimeFigureOut">
              <a:rPr lang="fr-FR" smtClean="0"/>
              <a:t>12/10/2021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AEF52-6E30-7B44-8AFF-CB7ED7E2CE82}" type="slidenum">
              <a:rPr lang="fr-FR" smtClean="0"/>
              <a:t>‹N°›</a:t>
            </a:fld>
            <a:endParaRPr lang="fr-FR"/>
          </a:p>
        </p:txBody>
      </p:sp>
    </p:spTree>
    <p:extLst>
      <p:ext uri="{BB962C8B-B14F-4D97-AF65-F5344CB8AC3E}">
        <p14:creationId xmlns:p14="http://schemas.microsoft.com/office/powerpoint/2010/main" val="74434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AD8F7A-22E6-6E4C-9073-80C939688F0F}" type="slidenum">
              <a:rPr lang="fr-FR" smtClean="0"/>
              <a:t>21</a:t>
            </a:fld>
            <a:endParaRPr lang="fr-FR"/>
          </a:p>
        </p:txBody>
      </p:sp>
    </p:spTree>
    <p:extLst>
      <p:ext uri="{BB962C8B-B14F-4D97-AF65-F5344CB8AC3E}">
        <p14:creationId xmlns:p14="http://schemas.microsoft.com/office/powerpoint/2010/main" val="96503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F6AFF82-7A2D-458F-BB0C-E1DB37788533}" type="slidenum">
              <a:rPr lang="fr-FR" smtClean="0"/>
              <a:pPr/>
              <a:t>22</a:t>
            </a:fld>
            <a:endParaRPr lang="fr-FR"/>
          </a:p>
        </p:txBody>
      </p:sp>
    </p:spTree>
    <p:extLst>
      <p:ext uri="{BB962C8B-B14F-4D97-AF65-F5344CB8AC3E}">
        <p14:creationId xmlns:p14="http://schemas.microsoft.com/office/powerpoint/2010/main" val="8592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Tous les cas-Diversités des impacts dans</a:t>
            </a:r>
            <a:r>
              <a:rPr lang="fr-FR" baseline="0" dirty="0"/>
              <a:t> les cinq dimensions</a:t>
            </a:r>
          </a:p>
          <a:p>
            <a:endParaRPr lang="fr-FR" dirty="0"/>
          </a:p>
        </p:txBody>
      </p:sp>
      <p:sp>
        <p:nvSpPr>
          <p:cNvPr id="4" name="Espace réservé du numéro de diapositive 3"/>
          <p:cNvSpPr>
            <a:spLocks noGrp="1"/>
          </p:cNvSpPr>
          <p:nvPr>
            <p:ph type="sldNum" sz="quarter" idx="10"/>
          </p:nvPr>
        </p:nvSpPr>
        <p:spPr/>
        <p:txBody>
          <a:bodyPr/>
          <a:lstStyle/>
          <a:p>
            <a:fld id="{8F6AFF82-7A2D-458F-BB0C-E1DB37788533}" type="slidenum">
              <a:rPr lang="fr-FR" smtClean="0"/>
              <a:pPr/>
              <a:t>24</a:t>
            </a:fld>
            <a:endParaRPr lang="fr-FR"/>
          </a:p>
        </p:txBody>
      </p:sp>
    </p:spTree>
    <p:extLst>
      <p:ext uri="{BB962C8B-B14F-4D97-AF65-F5344CB8AC3E}">
        <p14:creationId xmlns:p14="http://schemas.microsoft.com/office/powerpoint/2010/main" val="91732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1 décalage temporel important entre recherche et impact</a:t>
            </a:r>
            <a:r>
              <a:rPr lang="fr-FR" dirty="0"/>
              <a:t>. C’est essentiel: les impacts importants se construisent sur des périodes de temps très longues, compte tenu de la mise au point des techniques et des transformations jointes des milieux utilisateurs (structuration)</a:t>
            </a:r>
          </a:p>
          <a:p>
            <a:endParaRPr lang="fr-FR" dirty="0"/>
          </a:p>
          <a:p>
            <a:r>
              <a:rPr lang="fr-FR" dirty="0"/>
              <a:t>2 importance cruciale des </a:t>
            </a:r>
            <a:r>
              <a:rPr lang="fr-FR" b="1" dirty="0"/>
              <a:t>infrastructures</a:t>
            </a:r>
            <a:r>
              <a:rPr lang="fr-FR" dirty="0"/>
              <a:t>. Qui peut parfois expliquer des délais plus courts. Par exemple, dans le cas de la sélection génomique, la rapidité de la diffusion est très liée aux compétences et infrastructures (de connaissances et de marché) qui sont déjà en placet à la proximité entre l’INRA et les milieux utilisateurs</a:t>
            </a:r>
          </a:p>
          <a:p>
            <a:endParaRPr lang="fr-FR" dirty="0"/>
          </a:p>
          <a:p>
            <a:r>
              <a:rPr lang="fr-FR" b="1" dirty="0"/>
              <a:t>3 rôle essentiel de l’INRA dans la structuration des milieux</a:t>
            </a:r>
            <a:r>
              <a:rPr lang="fr-FR" dirty="0"/>
              <a:t>: Dans la quasi-totalité des cas (87%) la contribution de l’Inra ne se limite pas à la production de connaissances mais concerne aussi leur diffusion et les conditions de leur utilisation : adaptation de la réglementation, formation …. Des rôles structurants sur le réseau d’acteurs intermédiaires et la coordination de la diffusion des outputs. Dans 50% des cas les chercheurs coordonnent le réseau d’acteurs aval, prodiguent des formations à l’utilisation des outputs ou mobilisent leur capacité d’expertise individuelle , Contribution des chercheurs à la réglementation (40% des cas) </a:t>
            </a:r>
          </a:p>
        </p:txBody>
      </p:sp>
      <p:sp>
        <p:nvSpPr>
          <p:cNvPr id="4" name="Espace réservé du numéro de diapositive 3"/>
          <p:cNvSpPr>
            <a:spLocks noGrp="1"/>
          </p:cNvSpPr>
          <p:nvPr>
            <p:ph type="sldNum" sz="quarter" idx="10"/>
          </p:nvPr>
        </p:nvSpPr>
        <p:spPr/>
        <p:txBody>
          <a:bodyPr/>
          <a:lstStyle/>
          <a:p>
            <a:fld id="{2CC24914-1ED0-4B68-8CEE-18BDED4B114A}" type="slidenum">
              <a:rPr lang="fr-FR" smtClean="0"/>
              <a:pPr/>
              <a:t>25</a:t>
            </a:fld>
            <a:endParaRPr lang="fr-FR"/>
          </a:p>
        </p:txBody>
      </p:sp>
    </p:spTree>
    <p:extLst>
      <p:ext uri="{BB962C8B-B14F-4D97-AF65-F5344CB8AC3E}">
        <p14:creationId xmlns:p14="http://schemas.microsoft.com/office/powerpoint/2010/main" val="363095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Passer très vite on a pas le temps de l’expliquer</a:t>
            </a:r>
          </a:p>
        </p:txBody>
      </p:sp>
      <p:sp>
        <p:nvSpPr>
          <p:cNvPr id="4" name="Espace réservé du numéro de diapositive 3"/>
          <p:cNvSpPr>
            <a:spLocks noGrp="1"/>
          </p:cNvSpPr>
          <p:nvPr>
            <p:ph type="sldNum" sz="quarter" idx="10"/>
          </p:nvPr>
        </p:nvSpPr>
        <p:spPr/>
        <p:txBody>
          <a:bodyPr/>
          <a:lstStyle/>
          <a:p>
            <a:fld id="{D2AD8F7A-22E6-6E4C-9073-80C939688F0F}" type="slidenum">
              <a:rPr lang="fr-FR" smtClean="0"/>
              <a:t>26</a:t>
            </a:fld>
            <a:endParaRPr lang="fr-FR"/>
          </a:p>
        </p:txBody>
      </p:sp>
    </p:spTree>
    <p:extLst>
      <p:ext uri="{BB962C8B-B14F-4D97-AF65-F5344CB8AC3E}">
        <p14:creationId xmlns:p14="http://schemas.microsoft.com/office/powerpoint/2010/main" val="396275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AD8F7A-22E6-6E4C-9073-80C939688F0F}" type="slidenum">
              <a:rPr lang="fr-FR" smtClean="0"/>
              <a:t>34</a:t>
            </a:fld>
            <a:endParaRPr lang="fr-FR"/>
          </a:p>
        </p:txBody>
      </p:sp>
    </p:spTree>
    <p:extLst>
      <p:ext uri="{BB962C8B-B14F-4D97-AF65-F5344CB8AC3E}">
        <p14:creationId xmlns:p14="http://schemas.microsoft.com/office/powerpoint/2010/main" val="124484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AD8F7A-22E6-6E4C-9073-80C939688F0F}" type="slidenum">
              <a:rPr lang="fr-FR" smtClean="0"/>
              <a:t>35</a:t>
            </a:fld>
            <a:endParaRPr lang="fr-FR"/>
          </a:p>
        </p:txBody>
      </p:sp>
    </p:spTree>
    <p:extLst>
      <p:ext uri="{BB962C8B-B14F-4D97-AF65-F5344CB8AC3E}">
        <p14:creationId xmlns:p14="http://schemas.microsoft.com/office/powerpoint/2010/main" val="189628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AD8F7A-22E6-6E4C-9073-80C939688F0F}" type="slidenum">
              <a:rPr lang="fr-FR" smtClean="0"/>
              <a:t>36</a:t>
            </a:fld>
            <a:endParaRPr lang="fr-FR"/>
          </a:p>
        </p:txBody>
      </p:sp>
    </p:spTree>
    <p:extLst>
      <p:ext uri="{BB962C8B-B14F-4D97-AF65-F5344CB8AC3E}">
        <p14:creationId xmlns:p14="http://schemas.microsoft.com/office/powerpoint/2010/main" val="3160378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852" y="1272218"/>
            <a:ext cx="1546667" cy="417778"/>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 y="2837638"/>
            <a:ext cx="4076190" cy="2790476"/>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9315" y="2825325"/>
            <a:ext cx="314286" cy="428572"/>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26064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48144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89555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6435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21531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Cliquez et modifiez le titre</a:t>
            </a:r>
            <a:endParaRPr lang="en-US" dirty="0"/>
          </a:p>
        </p:txBody>
      </p:sp>
      <p:sp>
        <p:nvSpPr>
          <p:cNvPr id="3" name="Content Placeholder 2"/>
          <p:cNvSpPr>
            <a:spLocks noGrp="1"/>
          </p:cNvSpPr>
          <p:nvPr>
            <p:ph idx="1"/>
          </p:nvPr>
        </p:nvSpPr>
        <p:spPr/>
        <p:txBody>
          <a:bodyPr/>
          <a:lstStyle>
            <a:lvl1pPr>
              <a:buClr>
                <a:schemeClr val="tx2"/>
              </a:buClr>
              <a:defRPr/>
            </a:lvl1pPr>
            <a:lvl2pPr>
              <a:buClr>
                <a:srgbClr val="195BA4"/>
              </a:buClr>
              <a:defRPr/>
            </a:lvl2pPr>
            <a:lvl3pPr>
              <a:buClr>
                <a:schemeClr val="accent4"/>
              </a:buClr>
              <a:defRPr/>
            </a:lvl3pPr>
            <a:lvl4pPr marL="1346200" indent="-279400">
              <a:buClr>
                <a:schemeClr val="accent4"/>
              </a:buClr>
              <a:buSzPct val="80000"/>
              <a:buFont typeface="Courier New"/>
              <a:buChar char="o"/>
              <a:defRPr/>
            </a:lvl4pPr>
            <a:lvl5pPr>
              <a:buClr>
                <a:schemeClr val="accent5"/>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Rectangle 4"/>
          <p:cNvSpPr/>
          <p:nvPr userDrawn="1"/>
        </p:nvSpPr>
        <p:spPr>
          <a:xfrm>
            <a:off x="0" y="0"/>
            <a:ext cx="12192000" cy="365760"/>
          </a:xfrm>
          <a:prstGeom prst="rect">
            <a:avLst/>
          </a:prstGeom>
          <a:solidFill>
            <a:srgbClr val="FF6C52"/>
          </a:solidFill>
          <a:ln>
            <a:solidFill>
              <a:srgbClr val="FF6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Image 5" descr="Logo LISIS seul blanc.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19134" y="38882"/>
            <a:ext cx="1581708" cy="287999"/>
          </a:xfrm>
          <a:prstGeom prst="rect">
            <a:avLst/>
          </a:prstGeom>
        </p:spPr>
      </p:pic>
    </p:spTree>
    <p:extLst>
      <p:ext uri="{BB962C8B-B14F-4D97-AF65-F5344CB8AC3E}">
        <p14:creationId xmlns:p14="http://schemas.microsoft.com/office/powerpoint/2010/main" val="342862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6" name="Rectangle 5"/>
          <p:cNvSpPr/>
          <p:nvPr userDrawn="1"/>
        </p:nvSpPr>
        <p:spPr>
          <a:xfrm>
            <a:off x="0" y="0"/>
            <a:ext cx="12192000" cy="365760"/>
          </a:xfrm>
          <a:prstGeom prst="rect">
            <a:avLst/>
          </a:prstGeom>
          <a:solidFill>
            <a:srgbClr val="FF6C52"/>
          </a:solidFill>
          <a:ln>
            <a:solidFill>
              <a:srgbClr val="FF6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F168457A-3AB9-4880-8A0C-9F8524491207}" type="datetime2">
              <a:rPr lang="en-US" smtClean="0"/>
              <a:t>Tuesday, October 12, 2021</a:t>
            </a:fld>
            <a:endParaRPr lang="en-US"/>
          </a:p>
        </p:txBody>
      </p:sp>
      <p:sp>
        <p:nvSpPr>
          <p:cNvPr id="3" name="Footer Placeholder 2"/>
          <p:cNvSpPr>
            <a:spLocks noGrp="1"/>
          </p:cNvSpPr>
          <p:nvPr>
            <p:ph type="ftr" sz="quarter" idx="11"/>
          </p:nvPr>
        </p:nvSpPr>
        <p:spPr/>
        <p:txBody>
          <a:bodyPr/>
          <a:lstStyle/>
          <a:p>
            <a:pPr algn="r"/>
            <a:endParaRPr lang="en-US" dirty="0"/>
          </a:p>
        </p:txBody>
      </p:sp>
      <p:pic>
        <p:nvPicPr>
          <p:cNvPr id="7" name="Image 6" descr="Logo LISIS seul blanc.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19134" y="38882"/>
            <a:ext cx="1581708" cy="287999"/>
          </a:xfrm>
          <a:prstGeom prst="rect">
            <a:avLst/>
          </a:prstGeom>
        </p:spPr>
      </p:pic>
    </p:spTree>
    <p:extLst>
      <p:ext uri="{BB962C8B-B14F-4D97-AF65-F5344CB8AC3E}">
        <p14:creationId xmlns:p14="http://schemas.microsoft.com/office/powerpoint/2010/main" val="142279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843" y="1272217"/>
            <a:ext cx="1546860" cy="313373"/>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37629"/>
            <a:ext cx="5435600"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9306" y="2862262"/>
            <a:ext cx="314325" cy="321469"/>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5"/>
            <a:ext cx="9144000" cy="1057708"/>
          </a:xfrm>
        </p:spPr>
        <p:txBody>
          <a:bodyPr anchor="t" anchorCtr="0">
            <a:normAutofit/>
          </a:bodyPr>
          <a:lstStyle>
            <a:lvl1pPr marL="0" indent="0" algn="l">
              <a:buFontTx/>
              <a:buNone/>
              <a:defRPr sz="36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p:spPr>
        <p:txBody>
          <a:bodyPr/>
          <a:lstStyle>
            <a:lvl1pPr marL="0" indent="0" algn="l">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630220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ge classiq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7278" y="1537856"/>
            <a:ext cx="9680172" cy="4006733"/>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7" name="Subtitle 2">
            <a:extLst>
              <a:ext uri="{FF2B5EF4-FFF2-40B4-BE49-F238E27FC236}">
                <a16:creationId xmlns:a16="http://schemas.microsoft.com/office/drawing/2014/main" id="{C77E12C6-00F3-439F-A2FE-1D2F0A604A8D}"/>
              </a:ext>
            </a:extLst>
          </p:cNvPr>
          <p:cNvSpPr>
            <a:spLocks noGrp="1"/>
          </p:cNvSpPr>
          <p:nvPr>
            <p:ph type="subTitle" idx="10"/>
          </p:nvPr>
        </p:nvSpPr>
        <p:spPr>
          <a:xfrm>
            <a:off x="1667278" y="858838"/>
            <a:ext cx="9680171"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5" name="Titre 4">
            <a:extLst>
              <a:ext uri="{FF2B5EF4-FFF2-40B4-BE49-F238E27FC236}">
                <a16:creationId xmlns:a16="http://schemas.microsoft.com/office/drawing/2014/main" id="{2E9531D6-BA77-3D41-B583-82374F5FFBF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54197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C0FFB5-E20D-3C43-B0CC-561C7DF381F8}"/>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018520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296" y="1747089"/>
            <a:ext cx="9724504" cy="4009910"/>
          </a:xfr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1">
            <a:extLst>
              <a:ext uri="{FF2B5EF4-FFF2-40B4-BE49-F238E27FC236}">
                <a16:creationId xmlns:a16="http://schemas.microsoft.com/office/drawing/2014/main" id="{C00E4042-F103-41C7-A8C2-1E73691C4366}"/>
              </a:ext>
            </a:extLst>
          </p:cNvPr>
          <p:cNvSpPr>
            <a:spLocks noGrp="1"/>
          </p:cNvSpPr>
          <p:nvPr>
            <p:ph type="title"/>
          </p:nvPr>
        </p:nvSpPr>
        <p:spPr>
          <a:xfrm>
            <a:off x="1131109" y="149630"/>
            <a:ext cx="10216343" cy="888251"/>
          </a:xfrm>
        </p:spPr>
        <p:txBody>
          <a:bodyPr anchor="ctr" anchorCtr="0">
            <a:normAutofit/>
          </a:bodyPr>
          <a:lstStyle>
            <a:lvl1pPr>
              <a:defRPr sz="3000"/>
            </a:lvl1pPr>
          </a:lstStyle>
          <a:p>
            <a:r>
              <a:rPr lang="fr-FR" dirty="0"/>
              <a:t>Modifiez le style du titre</a:t>
            </a:r>
            <a:endParaRPr lang="en-US" dirty="0"/>
          </a:p>
        </p:txBody>
      </p:sp>
      <p:sp>
        <p:nvSpPr>
          <p:cNvPr id="8" name="Subtitle 2">
            <a:extLst>
              <a:ext uri="{FF2B5EF4-FFF2-40B4-BE49-F238E27FC236}">
                <a16:creationId xmlns:a16="http://schemas.microsoft.com/office/drawing/2014/main" id="{3D16F62D-3288-44C0-94E9-C3D02F2826CC}"/>
              </a:ext>
            </a:extLst>
          </p:cNvPr>
          <p:cNvSpPr>
            <a:spLocks noGrp="1"/>
          </p:cNvSpPr>
          <p:nvPr>
            <p:ph type="subTitle" idx="10"/>
          </p:nvPr>
        </p:nvSpPr>
        <p:spPr>
          <a:xfrm>
            <a:off x="1667278" y="858838"/>
            <a:ext cx="9680172"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89655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335" y="1203085"/>
            <a:ext cx="9837199" cy="4642130"/>
          </a:xfrm>
          <a:prstGeom prst="rect">
            <a:avLst/>
          </a:prstGeom>
        </p:spPr>
        <p:txBody>
          <a:bodyPr/>
          <a:lstStyle>
            <a:lvl1pPr>
              <a:defRPr sz="2400" b="1"/>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Tree>
    <p:extLst>
      <p:ext uri="{BB962C8B-B14F-4D97-AF65-F5344CB8AC3E}">
        <p14:creationId xmlns:p14="http://schemas.microsoft.com/office/powerpoint/2010/main" val="122800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336" y="1747095"/>
            <a:ext cx="9724504" cy="4009911"/>
          </a:xfrm>
          <a:prstGeom prst="rect">
            <a:avLst/>
          </a:prstGeo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5328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2233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4599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79543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2336" y="1537860"/>
            <a:ext cx="4330297"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1122336" y="2355454"/>
            <a:ext cx="4330297"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104140" y="1537860"/>
            <a:ext cx="435162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6" name="Content Placeholder 5"/>
          <p:cNvSpPr>
            <a:spLocks noGrp="1"/>
          </p:cNvSpPr>
          <p:nvPr>
            <p:ph sz="quarter" idx="4"/>
          </p:nvPr>
        </p:nvSpPr>
        <p:spPr>
          <a:xfrm>
            <a:off x="6104140" y="2355454"/>
            <a:ext cx="4351624"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3" name="Subtitle 2">
            <a:extLst>
              <a:ext uri="{FF2B5EF4-FFF2-40B4-BE49-F238E27FC236}">
                <a16:creationId xmlns:a16="http://schemas.microsoft.com/office/drawing/2014/main" id="{B1D175C3-B714-432E-8A1F-D0A82822D0DC}"/>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65152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Tree>
    <p:extLst>
      <p:ext uri="{BB962C8B-B14F-4D97-AF65-F5344CB8AC3E}">
        <p14:creationId xmlns:p14="http://schemas.microsoft.com/office/powerpoint/2010/main" val="75234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E7019F-1F3A-6B44-8C1B-DBB291E34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2630" y="661452"/>
            <a:ext cx="5667993" cy="6098094"/>
          </a:xfrm>
          <a:prstGeom prst="rect">
            <a:avLst/>
          </a:prstGeom>
        </p:spPr>
      </p:pic>
      <p:pic>
        <p:nvPicPr>
          <p:cNvPr id="10" name="Image 9">
            <a:extLst>
              <a:ext uri="{FF2B5EF4-FFF2-40B4-BE49-F238E27FC236}">
                <a16:creationId xmlns:a16="http://schemas.microsoft.com/office/drawing/2014/main" id="{8638DD90-2A25-DB49-9015-56B39DA682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2057"/>
          <a:stretch/>
        </p:blipFill>
        <p:spPr>
          <a:xfrm>
            <a:off x="387736" y="661452"/>
            <a:ext cx="1961925" cy="1418761"/>
          </a:xfrm>
          <a:prstGeom prst="rect">
            <a:avLst/>
          </a:prstGeom>
        </p:spPr>
      </p:pic>
      <p:pic>
        <p:nvPicPr>
          <p:cNvPr id="3" name="Image 2">
            <a:extLst>
              <a:ext uri="{FF2B5EF4-FFF2-40B4-BE49-F238E27FC236}">
                <a16:creationId xmlns:a16="http://schemas.microsoft.com/office/drawing/2014/main" id="{0CE0F838-1C78-4E4A-8F98-01BD2AE688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44041" y="661452"/>
            <a:ext cx="2769511" cy="2192215"/>
          </a:xfrm>
          <a:prstGeom prst="rect">
            <a:avLst/>
          </a:prstGeom>
        </p:spPr>
      </p:pic>
    </p:spTree>
    <p:extLst>
      <p:ext uri="{BB962C8B-B14F-4D97-AF65-F5344CB8AC3E}">
        <p14:creationId xmlns:p14="http://schemas.microsoft.com/office/powerpoint/2010/main" val="214587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E7019F-1F3A-6B44-8C1B-DBB291E34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88" y="601964"/>
            <a:ext cx="5667993" cy="6098094"/>
          </a:xfrm>
          <a:prstGeom prst="rect">
            <a:avLst/>
          </a:prstGeom>
        </p:spPr>
      </p:pic>
    </p:spTree>
    <p:extLst>
      <p:ext uri="{BB962C8B-B14F-4D97-AF65-F5344CB8AC3E}">
        <p14:creationId xmlns:p14="http://schemas.microsoft.com/office/powerpoint/2010/main" val="149316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re seu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E7019F-1F3A-6B44-8C1B-DBB291E34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002" y="857944"/>
            <a:ext cx="5667993" cy="6098094"/>
          </a:xfrm>
          <a:prstGeom prst="rect">
            <a:avLst/>
          </a:prstGeom>
        </p:spPr>
      </p:pic>
    </p:spTree>
    <p:extLst>
      <p:ext uri="{BB962C8B-B14F-4D97-AF65-F5344CB8AC3E}">
        <p14:creationId xmlns:p14="http://schemas.microsoft.com/office/powerpoint/2010/main" val="78574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628650" y="365126"/>
            <a:ext cx="7886700"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628650" y="1424045"/>
            <a:ext cx="7886700" cy="200495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userDrawn="1"/>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pic>
        <p:nvPicPr>
          <p:cNvPr id="14" name="Image 13">
            <a:extLst>
              <a:ext uri="{FF2B5EF4-FFF2-40B4-BE49-F238E27FC236}">
                <a16:creationId xmlns:a16="http://schemas.microsoft.com/office/drawing/2014/main" id="{C31A273F-8B3B-4FFA-A6A7-5A556F5FD6D4}"/>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6076187"/>
            <a:ext cx="2000250" cy="800100"/>
          </a:xfrm>
          <a:prstGeom prst="rect">
            <a:avLst/>
          </a:prstGeom>
        </p:spPr>
      </p:pic>
      <p:sp>
        <p:nvSpPr>
          <p:cNvPr id="15" name="ZoneTexte 14">
            <a:extLst>
              <a:ext uri="{FF2B5EF4-FFF2-40B4-BE49-F238E27FC236}">
                <a16:creationId xmlns:a16="http://schemas.microsoft.com/office/drawing/2014/main" id="{DB30FD33-E435-4A46-B168-E07C4F5FE24A}"/>
              </a:ext>
            </a:extLst>
          </p:cNvPr>
          <p:cNvSpPr txBox="1"/>
          <p:nvPr userDrawn="1"/>
        </p:nvSpPr>
        <p:spPr>
          <a:xfrm>
            <a:off x="1142999" y="6349078"/>
            <a:ext cx="6716110" cy="246221"/>
          </a:xfrm>
          <a:prstGeom prst="rect">
            <a:avLst/>
          </a:prstGeom>
          <a:noFill/>
        </p:spPr>
        <p:txBody>
          <a:bodyPr wrap="square" rtlCol="0">
            <a:spAutoFit/>
          </a:bodyPr>
          <a:lstStyle/>
          <a:p>
            <a:r>
              <a:rPr lang="it-IT" sz="1000" b="1" i="1" dirty="0">
                <a:solidFill>
                  <a:srgbClr val="275662"/>
                </a:solidFill>
                <a:latin typeface="+mn-lt"/>
              </a:rPr>
              <a:t>Impact </a:t>
            </a:r>
            <a:r>
              <a:rPr lang="it-IT" sz="1000" b="1" i="1" dirty="0" err="1">
                <a:solidFill>
                  <a:srgbClr val="275662"/>
                </a:solidFill>
                <a:latin typeface="+mn-lt"/>
              </a:rPr>
              <a:t>sociétal</a:t>
            </a:r>
            <a:r>
              <a:rPr lang="it-IT" sz="1000" b="1" i="1" dirty="0">
                <a:solidFill>
                  <a:srgbClr val="275662"/>
                </a:solidFill>
                <a:latin typeface="+mn-lt"/>
              </a:rPr>
              <a:t> de la </a:t>
            </a:r>
            <a:r>
              <a:rPr lang="it-IT" sz="1000" b="1" i="1" dirty="0" err="1">
                <a:solidFill>
                  <a:srgbClr val="275662"/>
                </a:solidFill>
                <a:latin typeface="+mn-lt"/>
              </a:rPr>
              <a:t>recherche</a:t>
            </a:r>
            <a:r>
              <a:rPr lang="it-IT" sz="1000" b="1" dirty="0">
                <a:solidFill>
                  <a:srgbClr val="275662"/>
                </a:solidFill>
                <a:latin typeface="+mn-lt"/>
              </a:rPr>
              <a:t>, </a:t>
            </a:r>
            <a:r>
              <a:rPr lang="it-IT" sz="1000" b="1" dirty="0" err="1">
                <a:solidFill>
                  <a:srgbClr val="275662"/>
                </a:solidFill>
                <a:latin typeface="+mn-lt"/>
              </a:rPr>
              <a:t>Webinaire</a:t>
            </a:r>
            <a:r>
              <a:rPr lang="it-IT" sz="1000" b="1" dirty="0">
                <a:solidFill>
                  <a:srgbClr val="275662"/>
                </a:solidFill>
                <a:latin typeface="+mn-lt"/>
              </a:rPr>
              <a:t> TETRAE</a:t>
            </a:r>
            <a:endParaRPr lang="fr-FR" sz="1000" b="1" dirty="0">
              <a:solidFill>
                <a:srgbClr val="275662"/>
              </a:solidFill>
              <a:latin typeface="+mn-lt"/>
            </a:endParaRPr>
          </a:p>
        </p:txBody>
      </p:sp>
      <p:sp>
        <p:nvSpPr>
          <p:cNvPr id="16" name="ZoneTexte 15">
            <a:extLst>
              <a:ext uri="{FF2B5EF4-FFF2-40B4-BE49-F238E27FC236}">
                <a16:creationId xmlns:a16="http://schemas.microsoft.com/office/drawing/2014/main" id="{8EB41401-1E18-450D-B56F-5BE5E627703C}"/>
              </a:ext>
            </a:extLst>
          </p:cNvPr>
          <p:cNvSpPr txBox="1"/>
          <p:nvPr userDrawn="1"/>
        </p:nvSpPr>
        <p:spPr>
          <a:xfrm>
            <a:off x="1142999" y="6533137"/>
            <a:ext cx="6716110" cy="253916"/>
          </a:xfrm>
          <a:prstGeom prst="rect">
            <a:avLst/>
          </a:prstGeom>
          <a:noFill/>
        </p:spPr>
        <p:txBody>
          <a:bodyPr wrap="square" rtlCol="0">
            <a:spAutoFit/>
          </a:bodyPr>
          <a:lstStyle/>
          <a:p>
            <a:r>
              <a:rPr lang="it-IT" sz="1000" i="1" dirty="0">
                <a:solidFill>
                  <a:srgbClr val="00A3A6"/>
                </a:solidFill>
                <a:latin typeface="+mn-lt"/>
              </a:rPr>
              <a:t>14 </a:t>
            </a:r>
            <a:r>
              <a:rPr lang="it-IT" sz="1000" i="1" dirty="0" err="1">
                <a:solidFill>
                  <a:srgbClr val="00A3A6"/>
                </a:solidFill>
                <a:latin typeface="+mn-lt"/>
              </a:rPr>
              <a:t>septembre</a:t>
            </a:r>
            <a:r>
              <a:rPr lang="it-IT" sz="1000" i="1" dirty="0">
                <a:solidFill>
                  <a:srgbClr val="00A3A6"/>
                </a:solidFill>
                <a:latin typeface="+mn-lt"/>
              </a:rPr>
              <a:t>  2021</a:t>
            </a:r>
            <a:endParaRPr lang="fr-FR" sz="1000" i="1" dirty="0">
              <a:solidFill>
                <a:srgbClr val="00A3A6"/>
              </a:solidFill>
              <a:latin typeface="+mj-lt"/>
            </a:endParaRPr>
          </a:p>
        </p:txBody>
      </p:sp>
    </p:spTree>
    <p:extLst>
      <p:ext uri="{BB962C8B-B14F-4D97-AF65-F5344CB8AC3E}">
        <p14:creationId xmlns:p14="http://schemas.microsoft.com/office/powerpoint/2010/main" val="3994730732"/>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89" r:id="rId3"/>
    <p:sldLayoutId id="2147483664" r:id="rId4"/>
    <p:sldLayoutId id="2147483665" r:id="rId5"/>
    <p:sldLayoutId id="2147483666" r:id="rId6"/>
    <p:sldLayoutId id="2147483688" r:id="rId7"/>
    <p:sldLayoutId id="2147483690" r:id="rId8"/>
    <p:sldLayoutId id="2147483691" r:id="rId9"/>
    <p:sldLayoutId id="2147483668" r:id="rId10"/>
    <p:sldLayoutId id="2147483669" r:id="rId11"/>
    <p:sldLayoutId id="2147483670" r:id="rId12"/>
    <p:sldLayoutId id="2147483671" r:id="rId13"/>
    <p:sldLayoutId id="2147483692" r:id="rId14"/>
    <p:sldLayoutId id="2147483693" r:id="rId15"/>
    <p:sldLayoutId id="2147483694" r:id="rId16"/>
    <p:sldLayoutId id="2147483696" r:id="rId17"/>
    <p:sldLayoutId id="2147483697" r:id="rId18"/>
    <p:sldLayoutId id="2147483698" r:id="rId19"/>
  </p:sldLayoutIdLst>
  <p:txStyles>
    <p:titleStyle>
      <a:lvl1pPr marL="457200" indent="-457200" algn="l" defTabSz="914400" rtl="0" eaLnBrk="1" latinLnBrk="0" hangingPunct="1">
        <a:lnSpc>
          <a:spcPct val="90000"/>
        </a:lnSpc>
        <a:spcBef>
          <a:spcPct val="0"/>
        </a:spcBef>
        <a:buFontTx/>
        <a:buBlip>
          <a:blip r:embed="rId22"/>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AD651C9-32F6-424D-94A4-14C1A2CC64BF}"/>
              </a:ext>
            </a:extLst>
          </p:cNvPr>
          <p:cNvSpPr>
            <a:spLocks noGrp="1"/>
          </p:cNvSpPr>
          <p:nvPr>
            <p:ph type="ctrTitle"/>
          </p:nvPr>
        </p:nvSpPr>
        <p:spPr>
          <a:xfrm>
            <a:off x="3325382" y="2103121"/>
            <a:ext cx="6858000" cy="2103119"/>
          </a:xfrm>
        </p:spPr>
        <p:txBody>
          <a:bodyPr>
            <a:normAutofit fontScale="90000"/>
          </a:bodyPr>
          <a:lstStyle/>
          <a:p>
            <a:r>
              <a:rPr lang="fr-FR" sz="4000" i="1" dirty="0"/>
              <a:t>LES WEBINAIRES de TETRAE</a:t>
            </a:r>
            <a:r>
              <a:rPr lang="fr-FR" sz="2400" i="1" dirty="0"/>
              <a:t/>
            </a:r>
            <a:br>
              <a:rPr lang="fr-FR" sz="2400" i="1" dirty="0"/>
            </a:br>
            <a:r>
              <a:rPr lang="fr-FR" sz="2400" i="1" dirty="0"/>
              <a:t/>
            </a:r>
            <a:br>
              <a:rPr lang="fr-FR" sz="2400" i="1" dirty="0"/>
            </a:br>
            <a:r>
              <a:rPr lang="fr-FR" sz="2400" i="1" dirty="0"/>
              <a:t>14 septembre 2021 </a:t>
            </a:r>
            <a:r>
              <a:rPr lang="fr-FR" sz="2400" i="1" dirty="0" smtClean="0"/>
              <a:t/>
            </a:r>
            <a:br>
              <a:rPr lang="fr-FR" sz="2400" i="1" dirty="0" smtClean="0"/>
            </a:br>
            <a:r>
              <a:rPr lang="fr-FR" sz="2400" i="1" dirty="0"/>
              <a:t/>
            </a:r>
            <a:br>
              <a:rPr lang="fr-FR" sz="2400" i="1" dirty="0"/>
            </a:br>
            <a:r>
              <a:rPr lang="fr-FR" sz="4000" i="1" dirty="0" smtClean="0"/>
              <a:t>INTRODUCTION </a:t>
            </a:r>
            <a:r>
              <a:rPr lang="fr-FR" sz="2400" i="1" dirty="0"/>
              <a:t/>
            </a:r>
            <a:br>
              <a:rPr lang="fr-FR" sz="2400" i="1" dirty="0"/>
            </a:br>
            <a:r>
              <a:rPr lang="fr-FR" sz="2400" i="1" dirty="0"/>
              <a:t/>
            </a:r>
            <a:br>
              <a:rPr lang="fr-FR" sz="2400" i="1" dirty="0"/>
            </a:br>
            <a:endParaRPr lang="fr-FR" sz="2400" dirty="0"/>
          </a:p>
        </p:txBody>
      </p:sp>
      <p:sp>
        <p:nvSpPr>
          <p:cNvPr id="11" name="Sous-titre 10">
            <a:extLst>
              <a:ext uri="{FF2B5EF4-FFF2-40B4-BE49-F238E27FC236}">
                <a16:creationId xmlns:a16="http://schemas.microsoft.com/office/drawing/2014/main" id="{9083EFA4-1D53-4E37-B8DB-06ED2B197975}"/>
              </a:ext>
            </a:extLst>
          </p:cNvPr>
          <p:cNvSpPr>
            <a:spLocks noGrp="1"/>
          </p:cNvSpPr>
          <p:nvPr>
            <p:ph type="subTitle" idx="1"/>
          </p:nvPr>
        </p:nvSpPr>
        <p:spPr>
          <a:xfrm>
            <a:off x="3325382" y="4590288"/>
            <a:ext cx="6858000" cy="1051560"/>
          </a:xfrm>
        </p:spPr>
        <p:txBody>
          <a:bodyPr>
            <a:normAutofit/>
          </a:bodyPr>
          <a:lstStyle/>
          <a:p>
            <a:pPr algn="ctr"/>
            <a:r>
              <a:rPr lang="fr-FR" dirty="0">
                <a:solidFill>
                  <a:schemeClr val="tx1"/>
                </a:solidFill>
              </a:rPr>
              <a:t>Danielle Galliano   et   Frédéric Wallet </a:t>
            </a:r>
          </a:p>
          <a:p>
            <a:pPr algn="ctr"/>
            <a:r>
              <a:rPr lang="fr-FR" sz="1600" dirty="0">
                <a:solidFill>
                  <a:schemeClr val="tx1"/>
                </a:solidFill>
              </a:rPr>
              <a:t>       </a:t>
            </a:r>
            <a:r>
              <a:rPr lang="fr-FR" sz="1600" i="1" dirty="0">
                <a:solidFill>
                  <a:schemeClr val="tx1"/>
                </a:solidFill>
              </a:rPr>
              <a:t>Animateurs nationaux</a:t>
            </a:r>
          </a:p>
          <a:p>
            <a:endParaRPr lang="fr-FR" dirty="0"/>
          </a:p>
        </p:txBody>
      </p:sp>
    </p:spTree>
    <p:extLst>
      <p:ext uri="{BB962C8B-B14F-4D97-AF65-F5344CB8AC3E}">
        <p14:creationId xmlns:p14="http://schemas.microsoft.com/office/powerpoint/2010/main" val="411112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DE290DB-C31A-EA4F-A78E-64AAB72216C1}"/>
              </a:ext>
            </a:extLst>
          </p:cNvPr>
          <p:cNvSpPr>
            <a:spLocks noGrp="1"/>
          </p:cNvSpPr>
          <p:nvPr>
            <p:ph idx="1"/>
          </p:nvPr>
        </p:nvSpPr>
        <p:spPr>
          <a:xfrm>
            <a:off x="1122335" y="617838"/>
            <a:ext cx="9837199" cy="5227377"/>
          </a:xfrm>
        </p:spPr>
        <p:txBody>
          <a:bodyPr>
            <a:normAutofit/>
          </a:bodyPr>
          <a:lstStyle/>
          <a:p>
            <a:endParaRPr lang="fr-FR" i="1" dirty="0"/>
          </a:p>
          <a:p>
            <a:endParaRPr lang="fr-FR" i="1" dirty="0"/>
          </a:p>
          <a:p>
            <a:endParaRPr lang="fr-FR" i="1" dirty="0"/>
          </a:p>
          <a:p>
            <a:r>
              <a:rPr lang="fr-FR" i="1" dirty="0"/>
              <a:t>Définition</a:t>
            </a:r>
          </a:p>
          <a:p>
            <a:pPr marL="0" indent="0">
              <a:buNone/>
            </a:pPr>
            <a:r>
              <a:rPr lang="fr-FR" b="0" dirty="0"/>
              <a:t>L’impact sociétal de la recherche peut être défini comme un effet (un changement, un bénéfice) sur l’économie, la société, la culture, les politiques publiques, la santé, l’environnement ou la qualité de vie. C’est un effet au-delà du monde académique » </a:t>
            </a:r>
          </a:p>
          <a:p>
            <a:pPr marL="0" indent="0">
              <a:buNone/>
            </a:pPr>
            <a:r>
              <a:rPr lang="fr-FR" b="0" dirty="0"/>
              <a:t>(UK REF Impact)</a:t>
            </a:r>
          </a:p>
        </p:txBody>
      </p:sp>
    </p:spTree>
    <p:extLst>
      <p:ext uri="{BB962C8B-B14F-4D97-AF65-F5344CB8AC3E}">
        <p14:creationId xmlns:p14="http://schemas.microsoft.com/office/powerpoint/2010/main" val="158866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AF47E09-8106-4141-B483-F2891318DB01}"/>
              </a:ext>
            </a:extLst>
          </p:cNvPr>
          <p:cNvSpPr>
            <a:spLocks noGrp="1"/>
          </p:cNvSpPr>
          <p:nvPr>
            <p:ph idx="1"/>
          </p:nvPr>
        </p:nvSpPr>
        <p:spPr/>
        <p:txBody>
          <a:bodyPr>
            <a:normAutofit/>
          </a:bodyPr>
          <a:lstStyle/>
          <a:p>
            <a:r>
              <a:rPr lang="fr-FR" i="1" dirty="0"/>
              <a:t>Pourquoi évaluer l’impact de la recherche ?</a:t>
            </a:r>
          </a:p>
          <a:p>
            <a:pPr lvl="1">
              <a:buFontTx/>
              <a:buChar char="-"/>
            </a:pPr>
            <a:r>
              <a:rPr lang="fr-FR" dirty="0"/>
              <a:t>Reddition de comptes</a:t>
            </a:r>
          </a:p>
          <a:p>
            <a:pPr lvl="1">
              <a:buFontTx/>
              <a:buChar char="-"/>
            </a:pPr>
            <a:r>
              <a:rPr lang="fr-FR" dirty="0"/>
              <a:t>Communication avec les financeurs, les parties prenantes, les médias</a:t>
            </a:r>
          </a:p>
          <a:p>
            <a:pPr lvl="1">
              <a:buFontTx/>
              <a:buChar char="-"/>
            </a:pPr>
            <a:r>
              <a:rPr lang="fr-FR" dirty="0"/>
              <a:t>Apprentissage</a:t>
            </a:r>
          </a:p>
          <a:p>
            <a:pPr lvl="1">
              <a:buFontTx/>
              <a:buChar char="-"/>
            </a:pPr>
            <a:r>
              <a:rPr lang="fr-FR" dirty="0"/>
              <a:t>Culture</a:t>
            </a:r>
          </a:p>
          <a:p>
            <a:pPr marL="457200" lvl="1" indent="0">
              <a:buNone/>
            </a:pPr>
            <a:r>
              <a:rPr lang="fr-FR" i="1" dirty="0"/>
              <a:t>EUA (2019) « the </a:t>
            </a:r>
            <a:r>
              <a:rPr lang="fr-FR" i="1" dirty="0" err="1"/>
              <a:t>need</a:t>
            </a:r>
            <a:r>
              <a:rPr lang="fr-FR" i="1" dirty="0"/>
              <a:t> to </a:t>
            </a:r>
            <a:r>
              <a:rPr lang="fr-FR" i="1" dirty="0" err="1"/>
              <a:t>revisit</a:t>
            </a:r>
            <a:r>
              <a:rPr lang="fr-FR" i="1" dirty="0"/>
              <a:t> </a:t>
            </a:r>
            <a:r>
              <a:rPr lang="fr-FR" i="1" dirty="0" err="1"/>
              <a:t>research</a:t>
            </a:r>
            <a:r>
              <a:rPr lang="fr-FR" i="1" dirty="0"/>
              <a:t> </a:t>
            </a:r>
            <a:r>
              <a:rPr lang="fr-FR" i="1" dirty="0" err="1"/>
              <a:t>assessment</a:t>
            </a:r>
            <a:r>
              <a:rPr lang="fr-FR" i="1" dirty="0"/>
              <a:t> practices stems </a:t>
            </a:r>
            <a:r>
              <a:rPr lang="fr-FR" i="1" dirty="0" err="1"/>
              <a:t>from</a:t>
            </a:r>
            <a:r>
              <a:rPr lang="fr-FR" i="1" dirty="0"/>
              <a:t> the </a:t>
            </a:r>
            <a:r>
              <a:rPr lang="fr-FR" i="1" dirty="0" err="1"/>
              <a:t>need</a:t>
            </a:r>
            <a:r>
              <a:rPr lang="fr-FR" i="1" dirty="0"/>
              <a:t> to </a:t>
            </a:r>
            <a:r>
              <a:rPr lang="fr-FR" i="1" dirty="0" err="1"/>
              <a:t>reconcile</a:t>
            </a:r>
            <a:r>
              <a:rPr lang="fr-FR" i="1" dirty="0"/>
              <a:t> the values of </a:t>
            </a:r>
            <a:r>
              <a:rPr lang="fr-FR" i="1" dirty="0" err="1"/>
              <a:t>research</a:t>
            </a:r>
            <a:r>
              <a:rPr lang="fr-FR" i="1" dirty="0"/>
              <a:t> and </a:t>
            </a:r>
            <a:r>
              <a:rPr lang="fr-FR" i="1" dirty="0" err="1"/>
              <a:t>its</a:t>
            </a:r>
            <a:r>
              <a:rPr lang="fr-FR" i="1" dirty="0"/>
              <a:t> </a:t>
            </a:r>
            <a:r>
              <a:rPr lang="fr-FR" i="1" dirty="0" err="1"/>
              <a:t>outcomes</a:t>
            </a:r>
            <a:r>
              <a:rPr lang="fr-FR" i="1" dirty="0"/>
              <a:t> </a:t>
            </a:r>
            <a:r>
              <a:rPr lang="fr-FR" i="1" dirty="0" err="1"/>
              <a:t>with</a:t>
            </a:r>
            <a:r>
              <a:rPr lang="fr-FR" i="1" dirty="0"/>
              <a:t> </a:t>
            </a:r>
            <a:r>
              <a:rPr lang="fr-FR" i="1" dirty="0" err="1"/>
              <a:t>what</a:t>
            </a:r>
            <a:r>
              <a:rPr lang="fr-FR" i="1" dirty="0"/>
              <a:t> </a:t>
            </a:r>
            <a:r>
              <a:rPr lang="fr-FR" i="1" dirty="0" err="1"/>
              <a:t>is</a:t>
            </a:r>
            <a:r>
              <a:rPr lang="fr-FR" i="1" dirty="0"/>
              <a:t> </a:t>
            </a:r>
            <a:r>
              <a:rPr lang="fr-FR" i="1" dirty="0" err="1"/>
              <a:t>incentivised</a:t>
            </a:r>
            <a:r>
              <a:rPr lang="fr-FR" i="1" dirty="0"/>
              <a:t> and </a:t>
            </a:r>
            <a:r>
              <a:rPr lang="fr-FR" i="1" dirty="0" err="1"/>
              <a:t>rewarded</a:t>
            </a:r>
            <a:r>
              <a:rPr lang="fr-FR" i="1" dirty="0"/>
              <a:t> » </a:t>
            </a:r>
            <a:endParaRPr lang="fr-FR" dirty="0"/>
          </a:p>
          <a:p>
            <a:r>
              <a:rPr lang="fr-FR" i="1" dirty="0"/>
              <a:t>Les trois grands problèmes de l’évaluation d’impact de la recherche</a:t>
            </a:r>
          </a:p>
          <a:p>
            <a:pPr lvl="1">
              <a:buFontTx/>
              <a:buChar char="-"/>
            </a:pPr>
            <a:r>
              <a:rPr lang="fr-FR" b="0" dirty="0"/>
              <a:t>Attribution</a:t>
            </a:r>
          </a:p>
          <a:p>
            <a:pPr lvl="1">
              <a:buFontTx/>
              <a:buChar char="-"/>
            </a:pPr>
            <a:r>
              <a:rPr lang="fr-FR" b="0" dirty="0"/>
              <a:t>Décalage temporel</a:t>
            </a:r>
          </a:p>
          <a:p>
            <a:pPr lvl="1">
              <a:buFontTx/>
              <a:buChar char="-"/>
            </a:pPr>
            <a:r>
              <a:rPr lang="fr-FR" b="0" dirty="0"/>
              <a:t>La mesure des impacts non économiques</a:t>
            </a:r>
          </a:p>
          <a:p>
            <a:endParaRPr lang="fr-FR" dirty="0"/>
          </a:p>
        </p:txBody>
      </p:sp>
      <p:sp>
        <p:nvSpPr>
          <p:cNvPr id="3" name="Titre 2">
            <a:extLst>
              <a:ext uri="{FF2B5EF4-FFF2-40B4-BE49-F238E27FC236}">
                <a16:creationId xmlns:a16="http://schemas.microsoft.com/office/drawing/2014/main" id="{F2F28A1A-B752-7747-9B80-15D78DDDB69A}"/>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319148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DB6EFE-BF2D-EF42-BA51-4B178391D899}"/>
              </a:ext>
            </a:extLst>
          </p:cNvPr>
          <p:cNvPicPr>
            <a:picLocks noChangeAspect="1"/>
          </p:cNvPicPr>
          <p:nvPr/>
        </p:nvPicPr>
        <p:blipFill>
          <a:blip r:embed="rId2"/>
          <a:stretch>
            <a:fillRect/>
          </a:stretch>
        </p:blipFill>
        <p:spPr>
          <a:xfrm>
            <a:off x="934995" y="1419175"/>
            <a:ext cx="10163138" cy="5335648"/>
          </a:xfrm>
          <a:prstGeom prst="rect">
            <a:avLst/>
          </a:prstGeom>
        </p:spPr>
      </p:pic>
      <p:sp>
        <p:nvSpPr>
          <p:cNvPr id="2" name="ZoneTexte 1">
            <a:extLst>
              <a:ext uri="{FF2B5EF4-FFF2-40B4-BE49-F238E27FC236}">
                <a16:creationId xmlns:a16="http://schemas.microsoft.com/office/drawing/2014/main" id="{BB27A225-BC37-4246-A391-17D1587DE778}"/>
              </a:ext>
            </a:extLst>
          </p:cNvPr>
          <p:cNvSpPr txBox="1"/>
          <p:nvPr/>
        </p:nvSpPr>
        <p:spPr>
          <a:xfrm>
            <a:off x="934995" y="0"/>
            <a:ext cx="10434986" cy="1569660"/>
          </a:xfrm>
          <a:prstGeom prst="rect">
            <a:avLst/>
          </a:prstGeom>
          <a:noFill/>
        </p:spPr>
        <p:txBody>
          <a:bodyPr wrap="square" rtlCol="0">
            <a:spAutoFit/>
          </a:bodyPr>
          <a:lstStyle/>
          <a:p>
            <a:r>
              <a:rPr lang="fr-FR" sz="2400" dirty="0">
                <a:solidFill>
                  <a:srgbClr val="00A3A6"/>
                </a:solidFill>
              </a:rPr>
              <a:t>D’après la </a:t>
            </a:r>
            <a:r>
              <a:rPr lang="fr-FR" sz="2400" i="1" dirty="0" err="1">
                <a:solidFill>
                  <a:srgbClr val="00A3A6"/>
                </a:solidFill>
              </a:rPr>
              <a:t>European</a:t>
            </a:r>
            <a:r>
              <a:rPr lang="fr-FR" sz="2400" i="1" dirty="0">
                <a:solidFill>
                  <a:srgbClr val="00A3A6"/>
                </a:solidFill>
              </a:rPr>
              <a:t> </a:t>
            </a:r>
            <a:r>
              <a:rPr lang="fr-FR" sz="2400" i="1" dirty="0" err="1">
                <a:solidFill>
                  <a:srgbClr val="00A3A6"/>
                </a:solidFill>
              </a:rPr>
              <a:t>University</a:t>
            </a:r>
            <a:r>
              <a:rPr lang="fr-FR" sz="2400" i="1" dirty="0">
                <a:solidFill>
                  <a:srgbClr val="00A3A6"/>
                </a:solidFill>
              </a:rPr>
              <a:t> Association </a:t>
            </a:r>
            <a:r>
              <a:rPr lang="fr-FR" sz="2400" dirty="0">
                <a:solidFill>
                  <a:srgbClr val="00A3A6"/>
                </a:solidFill>
              </a:rPr>
              <a:t>(2019)</a:t>
            </a:r>
          </a:p>
          <a:p>
            <a:r>
              <a:rPr lang="fr-FR" sz="2400" dirty="0">
                <a:solidFill>
                  <a:srgbClr val="00A3A6"/>
                </a:solidFill>
              </a:rPr>
              <a:t>Les métriques conventionnelles, principalement liées aux publications, ne traitent pas d’impact.</a:t>
            </a:r>
          </a:p>
          <a:p>
            <a:r>
              <a:rPr lang="fr-FR" sz="2400" dirty="0">
                <a:solidFill>
                  <a:srgbClr val="00A3A6"/>
                </a:solidFill>
              </a:rPr>
              <a:t>Les métriques alternatives actuellement disponibles ne font guère mieux.</a:t>
            </a:r>
          </a:p>
        </p:txBody>
      </p:sp>
    </p:spTree>
    <p:extLst>
      <p:ext uri="{BB962C8B-B14F-4D97-AF65-F5344CB8AC3E}">
        <p14:creationId xmlns:p14="http://schemas.microsoft.com/office/powerpoint/2010/main" val="134983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C7D8413-BDB4-D343-A960-E5C2881285B4}"/>
              </a:ext>
            </a:extLst>
          </p:cNvPr>
          <p:cNvSpPr>
            <a:spLocks noGrp="1"/>
          </p:cNvSpPr>
          <p:nvPr>
            <p:ph idx="1"/>
          </p:nvPr>
        </p:nvSpPr>
        <p:spPr/>
        <p:txBody>
          <a:bodyPr/>
          <a:lstStyle/>
          <a:p>
            <a:endParaRPr lang="fr-FR"/>
          </a:p>
        </p:txBody>
      </p:sp>
      <p:sp>
        <p:nvSpPr>
          <p:cNvPr id="3" name="Titre 2">
            <a:extLst>
              <a:ext uri="{FF2B5EF4-FFF2-40B4-BE49-F238E27FC236}">
                <a16:creationId xmlns:a16="http://schemas.microsoft.com/office/drawing/2014/main" id="{56A1C053-FDF6-D14D-A644-7F4D7C154117}"/>
              </a:ext>
            </a:extLst>
          </p:cNvPr>
          <p:cNvSpPr>
            <a:spLocks noGrp="1"/>
          </p:cNvSpPr>
          <p:nvPr>
            <p:ph type="title"/>
          </p:nvPr>
        </p:nvSpPr>
        <p:spPr>
          <a:xfrm>
            <a:off x="743191" y="29384"/>
            <a:ext cx="10216343" cy="888251"/>
          </a:xfrm>
        </p:spPr>
        <p:txBody>
          <a:bodyPr>
            <a:normAutofit/>
          </a:bodyPr>
          <a:lstStyle/>
          <a:p>
            <a:r>
              <a:rPr lang="fr-FR" sz="2400" dirty="0"/>
              <a:t>Smit &amp; </a:t>
            </a:r>
            <a:r>
              <a:rPr lang="fr-FR" sz="2400" dirty="0" err="1"/>
              <a:t>Hessels</a:t>
            </a:r>
            <a:r>
              <a:rPr lang="fr-FR" sz="2400" dirty="0"/>
              <a:t> (2021). A </a:t>
            </a:r>
            <a:r>
              <a:rPr lang="fr-FR" sz="2400" dirty="0" err="1"/>
              <a:t>review</a:t>
            </a:r>
            <a:r>
              <a:rPr lang="fr-FR" sz="2400" dirty="0"/>
              <a:t> of </a:t>
            </a:r>
            <a:r>
              <a:rPr lang="fr-FR" sz="2400" dirty="0" err="1"/>
              <a:t>societal</a:t>
            </a:r>
            <a:r>
              <a:rPr lang="fr-FR" sz="2400" dirty="0"/>
              <a:t> impact </a:t>
            </a:r>
            <a:r>
              <a:rPr lang="fr-FR" sz="2400" dirty="0" err="1"/>
              <a:t>assessment</a:t>
            </a:r>
            <a:r>
              <a:rPr lang="fr-FR" sz="2400" dirty="0"/>
              <a:t> </a:t>
            </a:r>
            <a:r>
              <a:rPr lang="fr-FR" sz="2400" dirty="0" err="1"/>
              <a:t>methods</a:t>
            </a:r>
            <a:r>
              <a:rPr lang="fr-FR" sz="2400" dirty="0"/>
              <a:t>. </a:t>
            </a:r>
            <a:r>
              <a:rPr lang="fr-FR" sz="2400" i="1" dirty="0" err="1"/>
              <a:t>Research</a:t>
            </a:r>
            <a:r>
              <a:rPr lang="fr-FR" sz="2400" i="1" dirty="0"/>
              <a:t> Evaluation</a:t>
            </a:r>
          </a:p>
        </p:txBody>
      </p:sp>
      <p:pic>
        <p:nvPicPr>
          <p:cNvPr id="4" name="Image 3">
            <a:extLst>
              <a:ext uri="{FF2B5EF4-FFF2-40B4-BE49-F238E27FC236}">
                <a16:creationId xmlns:a16="http://schemas.microsoft.com/office/drawing/2014/main" id="{57ED6579-BDEE-FD45-9AE5-490A991FFF68}"/>
              </a:ext>
            </a:extLst>
          </p:cNvPr>
          <p:cNvPicPr>
            <a:picLocks noChangeAspect="1"/>
          </p:cNvPicPr>
          <p:nvPr/>
        </p:nvPicPr>
        <p:blipFill>
          <a:blip r:embed="rId2"/>
          <a:stretch>
            <a:fillRect/>
          </a:stretch>
        </p:blipFill>
        <p:spPr>
          <a:xfrm>
            <a:off x="0" y="917635"/>
            <a:ext cx="12192000" cy="6034424"/>
          </a:xfrm>
          <a:prstGeom prst="rect">
            <a:avLst/>
          </a:prstGeom>
        </p:spPr>
      </p:pic>
      <p:sp>
        <p:nvSpPr>
          <p:cNvPr id="8" name="Accolades 7">
            <a:extLst>
              <a:ext uri="{FF2B5EF4-FFF2-40B4-BE49-F238E27FC236}">
                <a16:creationId xmlns:a16="http://schemas.microsoft.com/office/drawing/2014/main" id="{B116EF49-A721-984E-B61E-03BA9193D577}"/>
              </a:ext>
            </a:extLst>
          </p:cNvPr>
          <p:cNvSpPr/>
          <p:nvPr/>
        </p:nvSpPr>
        <p:spPr>
          <a:xfrm>
            <a:off x="0" y="5845215"/>
            <a:ext cx="1890584" cy="9515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 name="Accolade ouvrante 8">
            <a:extLst>
              <a:ext uri="{FF2B5EF4-FFF2-40B4-BE49-F238E27FC236}">
                <a16:creationId xmlns:a16="http://schemas.microsoft.com/office/drawing/2014/main" id="{C0C26861-1CE6-1A40-9A99-947968F81C1C}"/>
              </a:ext>
            </a:extLst>
          </p:cNvPr>
          <p:cNvSpPr/>
          <p:nvPr/>
        </p:nvSpPr>
        <p:spPr>
          <a:xfrm>
            <a:off x="0" y="5609968"/>
            <a:ext cx="197708" cy="605481"/>
          </a:xfrm>
          <a:prstGeom prst="leftBrace">
            <a:avLst/>
          </a:prstGeom>
          <a:ln w="76200"/>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10" name="Accolade fermante 9">
            <a:extLst>
              <a:ext uri="{FF2B5EF4-FFF2-40B4-BE49-F238E27FC236}">
                <a16:creationId xmlns:a16="http://schemas.microsoft.com/office/drawing/2014/main" id="{90A552C3-767C-8547-9787-2D8F1948BA2D}"/>
              </a:ext>
            </a:extLst>
          </p:cNvPr>
          <p:cNvSpPr/>
          <p:nvPr/>
        </p:nvSpPr>
        <p:spPr>
          <a:xfrm>
            <a:off x="11430000" y="5634681"/>
            <a:ext cx="135924" cy="556054"/>
          </a:xfrm>
          <a:prstGeom prst="rightBrace">
            <a:avLst/>
          </a:prstGeom>
          <a:ln w="76200"/>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10579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DCB2E24-0393-6645-9DFD-86090AFDE3E8}"/>
              </a:ext>
            </a:extLst>
          </p:cNvPr>
          <p:cNvSpPr>
            <a:spLocks noGrp="1"/>
          </p:cNvSpPr>
          <p:nvPr>
            <p:ph type="body" idx="1"/>
          </p:nvPr>
        </p:nvSpPr>
        <p:spPr/>
        <p:txBody>
          <a:bodyPr>
            <a:normAutofit/>
          </a:bodyPr>
          <a:lstStyle/>
          <a:p>
            <a:pPr lvl="0"/>
            <a:r>
              <a:rPr lang="fr-FR" sz="2400" dirty="0"/>
              <a:t>Evaluation d’impact – deux grandes traditions:</a:t>
            </a:r>
          </a:p>
          <a:p>
            <a:pPr lvl="0"/>
            <a:endParaRPr lang="fr-FR" sz="2400" dirty="0"/>
          </a:p>
          <a:p>
            <a:pPr marL="285750" indent="-285750">
              <a:buFont typeface="Arial" panose="020B0604020202020204" pitchFamily="34" charset="0"/>
              <a:buChar char="•"/>
            </a:pPr>
            <a:r>
              <a:rPr lang="fr-FR" sz="2400" i="1" dirty="0"/>
              <a:t>Evaluation formative </a:t>
            </a:r>
            <a:r>
              <a:rPr lang="fr-FR" sz="2400" dirty="0"/>
              <a:t>: évaluation d’impact comme outil d’apprentissage et de pilotage qui contribue à augmenter les chances de réalisation</a:t>
            </a:r>
          </a:p>
          <a:p>
            <a:pPr lvl="0"/>
            <a:endParaRPr lang="fr-FR" sz="2400" dirty="0"/>
          </a:p>
          <a:p>
            <a:pPr marL="285750" indent="-285750">
              <a:buFont typeface="Arial" panose="020B0604020202020204" pitchFamily="34" charset="0"/>
              <a:buChar char="•"/>
            </a:pPr>
            <a:r>
              <a:rPr lang="fr-FR" sz="2400" i="1" dirty="0"/>
              <a:t>Evaluation sommative</a:t>
            </a:r>
            <a:r>
              <a:rPr lang="fr-FR" sz="2400" dirty="0"/>
              <a:t> : identification et mesure des transformations réalisées (rapportées aux inputs)</a:t>
            </a:r>
          </a:p>
          <a:p>
            <a:endParaRPr lang="fr-FR" sz="2400" dirty="0"/>
          </a:p>
        </p:txBody>
      </p:sp>
      <p:sp>
        <p:nvSpPr>
          <p:cNvPr id="4" name="Titre 3">
            <a:extLst>
              <a:ext uri="{FF2B5EF4-FFF2-40B4-BE49-F238E27FC236}">
                <a16:creationId xmlns:a16="http://schemas.microsoft.com/office/drawing/2014/main" id="{6C7203DB-C7AA-854C-90F7-D1F9994433F1}"/>
              </a:ext>
            </a:extLst>
          </p:cNvPr>
          <p:cNvSpPr>
            <a:spLocks noGrp="1"/>
          </p:cNvSpPr>
          <p:nvPr>
            <p:ph type="title"/>
          </p:nvPr>
        </p:nvSpPr>
        <p:spPr/>
        <p:txBody>
          <a:bodyPr>
            <a:normAutofit fontScale="90000"/>
          </a:bodyPr>
          <a:lstStyle/>
          <a:p>
            <a:r>
              <a:rPr lang="fr-FR" dirty="0"/>
              <a:t>Evaluation d’impact d’un TI – que souhaite-t-on faire?</a:t>
            </a:r>
          </a:p>
        </p:txBody>
      </p:sp>
    </p:spTree>
    <p:extLst>
      <p:ext uri="{BB962C8B-B14F-4D97-AF65-F5344CB8AC3E}">
        <p14:creationId xmlns:p14="http://schemas.microsoft.com/office/powerpoint/2010/main" val="159783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99979F7-32BA-E048-BFBB-1EC9F42E3724}"/>
              </a:ext>
            </a:extLst>
          </p:cNvPr>
          <p:cNvSpPr>
            <a:spLocks noGrp="1"/>
          </p:cNvSpPr>
          <p:nvPr>
            <p:ph idx="1"/>
          </p:nvPr>
        </p:nvSpPr>
        <p:spPr>
          <a:xfrm>
            <a:off x="2365753" y="474133"/>
            <a:ext cx="7377899" cy="5371082"/>
          </a:xfrm>
        </p:spPr>
        <p:txBody>
          <a:bodyPr>
            <a:normAutofit/>
          </a:bodyPr>
          <a:lstStyle/>
          <a:p>
            <a:endParaRPr lang="fr-FR" b="0" dirty="0"/>
          </a:p>
          <a:p>
            <a:r>
              <a:rPr lang="fr-FR" b="0" dirty="0"/>
              <a:t>Approche ASIRPA </a:t>
            </a:r>
            <a:r>
              <a:rPr lang="fr-FR" b="0" i="1" dirty="0"/>
              <a:t>ex post</a:t>
            </a:r>
          </a:p>
          <a:p>
            <a:pPr marL="457200" lvl="1" indent="0">
              <a:buNone/>
            </a:pPr>
            <a:r>
              <a:rPr lang="fr-FR" sz="2250" i="1" dirty="0"/>
              <a:t>Développé depuis 2011</a:t>
            </a:r>
          </a:p>
          <a:p>
            <a:pPr marL="457200" lvl="1" indent="0">
              <a:buNone/>
            </a:pPr>
            <a:r>
              <a:rPr lang="fr-FR" sz="2250" i="1" dirty="0"/>
              <a:t>+60 cas</a:t>
            </a:r>
          </a:p>
          <a:p>
            <a:pPr marL="457200" lvl="1" indent="0">
              <a:buNone/>
            </a:pPr>
            <a:r>
              <a:rPr lang="fr-FR" sz="2250" i="1" dirty="0"/>
              <a:t>Mis en œuvre en routine à INRAE</a:t>
            </a:r>
          </a:p>
          <a:p>
            <a:pPr marL="457200" lvl="1" indent="0">
              <a:buNone/>
            </a:pPr>
            <a:r>
              <a:rPr lang="fr-FR" sz="2250" i="1" dirty="0"/>
              <a:t>MOOC</a:t>
            </a:r>
          </a:p>
          <a:p>
            <a:r>
              <a:rPr lang="fr-FR" b="0" dirty="0"/>
              <a:t>Approche ASIRPA </a:t>
            </a:r>
            <a:r>
              <a:rPr lang="fr-FR" b="0" i="1" dirty="0"/>
              <a:t>temps réel</a:t>
            </a:r>
          </a:p>
          <a:p>
            <a:pPr marL="457200" lvl="1" indent="0">
              <a:buNone/>
            </a:pPr>
            <a:r>
              <a:rPr lang="fr-FR" sz="2250" i="1" dirty="0"/>
              <a:t>En cours de développement</a:t>
            </a:r>
          </a:p>
          <a:p>
            <a:pPr marL="457200" lvl="1" indent="0">
              <a:buNone/>
            </a:pPr>
            <a:r>
              <a:rPr lang="fr-FR" sz="2250" i="1" dirty="0"/>
              <a:t>Co-expérimentations:</a:t>
            </a:r>
          </a:p>
          <a:p>
            <a:pPr lvl="1"/>
            <a:r>
              <a:rPr lang="fr-FR" sz="2250" i="1" dirty="0"/>
              <a:t>PPR </a:t>
            </a:r>
            <a:r>
              <a:rPr lang="en-US" sz="2250" i="1" dirty="0" err="1"/>
              <a:t>Cultiver</a:t>
            </a:r>
            <a:r>
              <a:rPr lang="en-US" sz="2250" i="1" dirty="0"/>
              <a:t> et </a:t>
            </a:r>
            <a:r>
              <a:rPr lang="en-US" sz="2250" i="1" dirty="0" err="1"/>
              <a:t>Protéger</a:t>
            </a:r>
            <a:r>
              <a:rPr lang="en-US" sz="2250" i="1" dirty="0"/>
              <a:t> </a:t>
            </a:r>
            <a:r>
              <a:rPr lang="en-US" sz="2250" i="1" dirty="0" err="1"/>
              <a:t>Autrement</a:t>
            </a:r>
            <a:endParaRPr lang="en-US" sz="2250" i="1" dirty="0"/>
          </a:p>
          <a:p>
            <a:pPr lvl="1"/>
            <a:r>
              <a:rPr lang="en-US" sz="2250" i="1" dirty="0" err="1"/>
              <a:t>Projets</a:t>
            </a:r>
            <a:r>
              <a:rPr lang="en-US" sz="2250" i="1" dirty="0"/>
              <a:t> </a:t>
            </a:r>
            <a:r>
              <a:rPr lang="en-US" sz="2250" i="1" dirty="0" err="1"/>
              <a:t>européens</a:t>
            </a:r>
            <a:endParaRPr lang="en-US" sz="2250" i="1" dirty="0"/>
          </a:p>
          <a:p>
            <a:pPr lvl="1"/>
            <a:r>
              <a:rPr lang="en-US" sz="2250" i="1" dirty="0"/>
              <a:t>TI </a:t>
            </a:r>
            <a:r>
              <a:rPr lang="en-US" sz="2250" i="1" dirty="0" err="1"/>
              <a:t>Occit@num</a:t>
            </a:r>
            <a:endParaRPr lang="en-US" sz="2250" i="1" dirty="0"/>
          </a:p>
          <a:p>
            <a:pPr lvl="1"/>
            <a:endParaRPr lang="fr-FR" sz="2250" i="1" dirty="0"/>
          </a:p>
          <a:p>
            <a:endParaRPr lang="fr-FR" b="0" i="1" dirty="0"/>
          </a:p>
          <a:p>
            <a:pPr marL="0" indent="0">
              <a:buNone/>
            </a:pPr>
            <a:endParaRPr lang="fr-FR" dirty="0"/>
          </a:p>
        </p:txBody>
      </p:sp>
      <p:pic>
        <p:nvPicPr>
          <p:cNvPr id="4" name="Image 3">
            <a:extLst>
              <a:ext uri="{FF2B5EF4-FFF2-40B4-BE49-F238E27FC236}">
                <a16:creationId xmlns:a16="http://schemas.microsoft.com/office/drawing/2014/main" id="{53D9A411-8F6C-7644-BC04-783D410F0A2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07946" y="261634"/>
            <a:ext cx="2910970" cy="2610870"/>
          </a:xfrm>
          <a:prstGeom prst="rect">
            <a:avLst/>
          </a:prstGeom>
        </p:spPr>
      </p:pic>
    </p:spTree>
    <p:extLst>
      <p:ext uri="{BB962C8B-B14F-4D97-AF65-F5344CB8AC3E}">
        <p14:creationId xmlns:p14="http://schemas.microsoft.com/office/powerpoint/2010/main" val="1457857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3F34A2-6658-0242-9828-C91AC92F206A}"/>
              </a:ext>
            </a:extLst>
          </p:cNvPr>
          <p:cNvSpPr>
            <a:spLocks noGrp="1"/>
          </p:cNvSpPr>
          <p:nvPr>
            <p:ph type="ctrTitle"/>
          </p:nvPr>
        </p:nvSpPr>
        <p:spPr/>
        <p:txBody>
          <a:bodyPr>
            <a:normAutofit fontScale="90000"/>
          </a:bodyPr>
          <a:lstStyle/>
          <a:p>
            <a:r>
              <a:rPr lang="fr-FR" sz="4400" dirty="0"/>
              <a:t>Une brève présentation de l’évaluation de l’impact de la recherche</a:t>
            </a:r>
            <a:endParaRPr lang="fr-FR" sz="4400" i="1" dirty="0"/>
          </a:p>
        </p:txBody>
      </p:sp>
      <p:sp>
        <p:nvSpPr>
          <p:cNvPr id="5" name="Sous-titre 4">
            <a:extLst>
              <a:ext uri="{FF2B5EF4-FFF2-40B4-BE49-F238E27FC236}">
                <a16:creationId xmlns:a16="http://schemas.microsoft.com/office/drawing/2014/main" id="{B9BD86F1-C4A0-B44B-9F9C-59AC62AD109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57516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AA94D7D-0572-8E4C-B471-605C72EF089B}"/>
              </a:ext>
            </a:extLst>
          </p:cNvPr>
          <p:cNvSpPr>
            <a:spLocks noGrp="1"/>
          </p:cNvSpPr>
          <p:nvPr>
            <p:ph idx="1"/>
          </p:nvPr>
        </p:nvSpPr>
        <p:spPr/>
        <p:txBody>
          <a:bodyPr/>
          <a:lstStyle/>
          <a:p>
            <a:pPr marL="0" indent="0">
              <a:buNone/>
            </a:pPr>
            <a:r>
              <a:rPr lang="fr-FR" dirty="0"/>
              <a:t>Deux types d’approches</a:t>
            </a:r>
          </a:p>
          <a:p>
            <a:r>
              <a:rPr lang="fr-FR" b="0" dirty="0"/>
              <a:t>Les approches agrégées</a:t>
            </a:r>
          </a:p>
          <a:p>
            <a:r>
              <a:rPr lang="fr-FR" b="0" dirty="0"/>
              <a:t>Les approches par études de cas</a:t>
            </a:r>
          </a:p>
        </p:txBody>
      </p:sp>
      <p:sp>
        <p:nvSpPr>
          <p:cNvPr id="3" name="Titre 2">
            <a:extLst>
              <a:ext uri="{FF2B5EF4-FFF2-40B4-BE49-F238E27FC236}">
                <a16:creationId xmlns:a16="http://schemas.microsoft.com/office/drawing/2014/main" id="{9D2E3DE3-D76D-BD40-BA8A-F4FCB75168C5}"/>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316991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484A83E-650A-6246-8FD5-9E8E4590F1D7}"/>
              </a:ext>
            </a:extLst>
          </p:cNvPr>
          <p:cNvSpPr>
            <a:spLocks noGrp="1"/>
          </p:cNvSpPr>
          <p:nvPr>
            <p:ph type="title"/>
          </p:nvPr>
        </p:nvSpPr>
        <p:spPr/>
        <p:txBody>
          <a:bodyPr>
            <a:normAutofit/>
          </a:bodyPr>
          <a:lstStyle/>
          <a:p>
            <a:r>
              <a:rPr lang="fr-FR" dirty="0"/>
              <a:t>Approches agrégées: économétrie et analyses coûts bénéfices</a:t>
            </a:r>
          </a:p>
        </p:txBody>
      </p:sp>
      <p:pic>
        <p:nvPicPr>
          <p:cNvPr id="4" name="Picture 4">
            <a:extLst>
              <a:ext uri="{FF2B5EF4-FFF2-40B4-BE49-F238E27FC236}">
                <a16:creationId xmlns:a16="http://schemas.microsoft.com/office/drawing/2014/main" id="{7A8DCA9A-1C31-744D-896F-3478F5C3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440" y="936800"/>
            <a:ext cx="8231120" cy="49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12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71B8AF-A7DD-D540-ABE0-99558E71E211}"/>
              </a:ext>
            </a:extLst>
          </p:cNvPr>
          <p:cNvSpPr>
            <a:spLocks noGrp="1"/>
          </p:cNvSpPr>
          <p:nvPr>
            <p:ph type="title"/>
          </p:nvPr>
        </p:nvSpPr>
        <p:spPr/>
        <p:txBody>
          <a:bodyPr/>
          <a:lstStyle/>
          <a:p>
            <a:r>
              <a:rPr lang="fr-FR" dirty="0"/>
              <a:t>Approches agrégées: économétrie et analyses coûts bénéfices</a:t>
            </a:r>
          </a:p>
        </p:txBody>
      </p:sp>
      <p:pic>
        <p:nvPicPr>
          <p:cNvPr id="4" name="Picture 4">
            <a:extLst>
              <a:ext uri="{FF2B5EF4-FFF2-40B4-BE49-F238E27FC236}">
                <a16:creationId xmlns:a16="http://schemas.microsoft.com/office/drawing/2014/main" id="{A1614FEF-450A-FF45-A263-659621488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534" y="1162815"/>
            <a:ext cx="8712423" cy="49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44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1160" y="198120"/>
            <a:ext cx="8851392" cy="725424"/>
          </a:xfrm>
        </p:spPr>
        <p:txBody>
          <a:bodyPr>
            <a:normAutofit fontScale="90000"/>
          </a:bodyPr>
          <a:lstStyle/>
          <a:p>
            <a:r>
              <a:rPr lang="fr-FR" sz="3100" b="0" i="1" dirty="0"/>
              <a:t>TETRAE : </a:t>
            </a:r>
            <a:r>
              <a:rPr lang="fr-FR" sz="2400" b="0" i="1" dirty="0"/>
              <a:t>« Transition en Territoires de l’Agriculture, l’Alimentation et l’Environnement</a:t>
            </a:r>
            <a:r>
              <a:rPr lang="fr-FR" sz="2400" b="0" dirty="0"/>
              <a:t> » :  les mots clefs </a:t>
            </a:r>
            <a:endParaRPr lang="fr-FR" sz="2400" dirty="0"/>
          </a:p>
        </p:txBody>
      </p:sp>
      <p:sp>
        <p:nvSpPr>
          <p:cNvPr id="3" name="Espace réservé du contenu 2"/>
          <p:cNvSpPr>
            <a:spLocks noGrp="1"/>
          </p:cNvSpPr>
          <p:nvPr>
            <p:ph idx="1"/>
          </p:nvPr>
        </p:nvSpPr>
        <p:spPr>
          <a:xfrm>
            <a:off x="1524000" y="1033274"/>
            <a:ext cx="9144000" cy="4837175"/>
          </a:xfrm>
        </p:spPr>
        <p:txBody>
          <a:bodyPr>
            <a:normAutofit lnSpcReduction="10000"/>
          </a:bodyPr>
          <a:lstStyle/>
          <a:p>
            <a:pPr marL="342900" indent="-342900">
              <a:lnSpc>
                <a:spcPct val="110000"/>
              </a:lnSpc>
              <a:buFont typeface="Wingdings" panose="05000000000000000000" pitchFamily="2" charset="2"/>
              <a:buChar char="Ø"/>
            </a:pPr>
            <a:r>
              <a:rPr lang="fr-FR" sz="1900" dirty="0"/>
              <a:t>Prendre appui sur les acquis de PSDR : </a:t>
            </a:r>
          </a:p>
          <a:p>
            <a:pPr lvl="1">
              <a:lnSpc>
                <a:spcPct val="110000"/>
              </a:lnSpc>
            </a:pPr>
            <a:r>
              <a:rPr lang="fr-FR" sz="1600" dirty="0"/>
              <a:t>Programme précurseur dans la recherche </a:t>
            </a:r>
            <a:r>
              <a:rPr lang="fr-FR" sz="1600" b="1" dirty="0"/>
              <a:t>partenariale, pluridisciplinaire </a:t>
            </a:r>
            <a:r>
              <a:rPr lang="fr-FR" sz="1600" dirty="0"/>
              <a:t>et qui a structuré nos relations avec les régions  </a:t>
            </a:r>
          </a:p>
          <a:p>
            <a:pPr lvl="0">
              <a:lnSpc>
                <a:spcPct val="150000"/>
              </a:lnSpc>
              <a:buFont typeface="Wingdings" panose="05000000000000000000" pitchFamily="2" charset="2"/>
              <a:buChar char="Ø"/>
            </a:pPr>
            <a:r>
              <a:rPr lang="fr-FR" sz="1900" dirty="0"/>
              <a:t>  Renouveler les ambitions :</a:t>
            </a:r>
          </a:p>
          <a:p>
            <a:pPr lvl="1"/>
            <a:r>
              <a:rPr lang="fr-FR" sz="1400" b="1" dirty="0">
                <a:solidFill>
                  <a:srgbClr val="00A3A6"/>
                </a:solidFill>
              </a:rPr>
              <a:t>Une orientation scientifique stratégique</a:t>
            </a:r>
          </a:p>
          <a:p>
            <a:pPr marL="1085850" lvl="1" indent="-342900">
              <a:lnSpc>
                <a:spcPct val="80000"/>
              </a:lnSpc>
              <a:buFont typeface="Wingdings" panose="05000000000000000000" pitchFamily="2" charset="2"/>
              <a:buChar char="Ø"/>
            </a:pPr>
            <a:r>
              <a:rPr lang="fr-FR" sz="1600" dirty="0"/>
              <a:t>Le </a:t>
            </a:r>
            <a:r>
              <a:rPr lang="fr-FR" sz="1600" b="1" dirty="0"/>
              <a:t>Nexus </a:t>
            </a:r>
            <a:r>
              <a:rPr lang="fr-FR" sz="1600" dirty="0"/>
              <a:t>: Agriculture Alimentation Environnement : </a:t>
            </a:r>
          </a:p>
          <a:p>
            <a:pPr marL="1543050" lvl="2" indent="-342900">
              <a:lnSpc>
                <a:spcPct val="80000"/>
              </a:lnSpc>
              <a:buFont typeface="Wingdings" panose="05000000000000000000" pitchFamily="2" charset="2"/>
              <a:buChar char="Ø"/>
            </a:pPr>
            <a:r>
              <a:rPr lang="fr-FR" sz="1400" dirty="0"/>
              <a:t>Articulation - intégrant Santé des écosystèmes (agricoles et forestier) / Santé Humaine </a:t>
            </a:r>
          </a:p>
          <a:p>
            <a:pPr marL="1085850" lvl="1" indent="-342900">
              <a:lnSpc>
                <a:spcPct val="80000"/>
              </a:lnSpc>
              <a:buFont typeface="Wingdings" panose="05000000000000000000" pitchFamily="2" charset="2"/>
              <a:buChar char="Ø"/>
            </a:pPr>
            <a:r>
              <a:rPr lang="fr-FR" sz="1600" b="1" dirty="0"/>
              <a:t>Echelon territorial </a:t>
            </a:r>
            <a:r>
              <a:rPr lang="fr-FR" sz="1600" dirty="0"/>
              <a:t>comme niveau privilégié pour produire des connaissances répondant aux enjeux de transition des systèmes </a:t>
            </a:r>
          </a:p>
          <a:p>
            <a:pPr marL="1543050" lvl="2" indent="-342900">
              <a:lnSpc>
                <a:spcPct val="80000"/>
              </a:lnSpc>
              <a:buFont typeface="Wingdings" panose="05000000000000000000" pitchFamily="2" charset="2"/>
              <a:buChar char="Ø"/>
            </a:pPr>
            <a:r>
              <a:rPr lang="fr-FR" sz="1400" dirty="0"/>
              <a:t>Penser ensemble AAE à l’échelle des territoires pour avoir une approche transformative</a:t>
            </a:r>
          </a:p>
          <a:p>
            <a:pPr marL="1543050" lvl="2" indent="-342900">
              <a:lnSpc>
                <a:spcPct val="80000"/>
              </a:lnSpc>
              <a:buFont typeface="Wingdings" panose="05000000000000000000" pitchFamily="2" charset="2"/>
              <a:buChar char="Ø"/>
            </a:pPr>
            <a:r>
              <a:rPr lang="fr-FR" sz="1400" dirty="0"/>
              <a:t>Au-delà des objectifs, les chemins de la transition au cœur de TETRAE  </a:t>
            </a:r>
          </a:p>
          <a:p>
            <a:pPr lvl="1"/>
            <a:r>
              <a:rPr lang="fr-FR" sz="1400" b="1" dirty="0">
                <a:solidFill>
                  <a:srgbClr val="00A3A6"/>
                </a:solidFill>
              </a:rPr>
              <a:t>Une méthodologie renouvelée dans un paysage qui évolue (LIT, PEI…) :</a:t>
            </a:r>
          </a:p>
          <a:p>
            <a:pPr marL="1085850" lvl="1" indent="-342900">
              <a:lnSpc>
                <a:spcPct val="80000"/>
              </a:lnSpc>
              <a:buFont typeface="Wingdings" panose="05000000000000000000" pitchFamily="2" charset="2"/>
              <a:buChar char="Ø"/>
            </a:pPr>
            <a:r>
              <a:rPr lang="fr-FR" sz="1400" dirty="0"/>
              <a:t> </a:t>
            </a:r>
            <a:r>
              <a:rPr lang="fr-FR" sz="1600" b="1" dirty="0"/>
              <a:t>Co-construction avec </a:t>
            </a:r>
            <a:r>
              <a:rPr lang="fr-FR" sz="1600" dirty="0"/>
              <a:t>les acteurs, en amont, des questions de recherche en partenariat</a:t>
            </a:r>
          </a:p>
          <a:p>
            <a:pPr marL="1543050" lvl="2" indent="-342900">
              <a:lnSpc>
                <a:spcPct val="80000"/>
              </a:lnSpc>
              <a:buFont typeface="Wingdings" panose="05000000000000000000" pitchFamily="2" charset="2"/>
              <a:buChar char="Ø"/>
            </a:pPr>
            <a:r>
              <a:rPr lang="fr-FR" sz="1400" dirty="0"/>
              <a:t>Penser </a:t>
            </a:r>
            <a:r>
              <a:rPr lang="fr-FR" sz="1400" b="1" dirty="0"/>
              <a:t>le chemin d’impact</a:t>
            </a:r>
            <a:r>
              <a:rPr lang="fr-FR" sz="1400" dirty="0"/>
              <a:t>, nos formes de contribution aux transitions, nos formes de valorisation opérationnelle </a:t>
            </a:r>
          </a:p>
          <a:p>
            <a:pPr marL="1085850" lvl="1" indent="-342900">
              <a:lnSpc>
                <a:spcPct val="80000"/>
              </a:lnSpc>
              <a:buFont typeface="Wingdings" panose="05000000000000000000" pitchFamily="2" charset="2"/>
              <a:buChar char="Ø"/>
            </a:pPr>
            <a:r>
              <a:rPr lang="fr-FR" sz="1600" b="1" dirty="0"/>
              <a:t>Innovation ouverte </a:t>
            </a:r>
            <a:r>
              <a:rPr lang="fr-FR" sz="1600" dirty="0"/>
              <a:t>– agro-living </a:t>
            </a:r>
            <a:r>
              <a:rPr lang="fr-FR" sz="1600" dirty="0" err="1"/>
              <a:t>lab</a:t>
            </a:r>
            <a:r>
              <a:rPr lang="fr-FR" sz="1600" dirty="0"/>
              <a:t> – recherche participative </a:t>
            </a:r>
          </a:p>
          <a:p>
            <a:pPr marL="1543050" lvl="2" indent="-342900">
              <a:lnSpc>
                <a:spcPct val="80000"/>
              </a:lnSpc>
              <a:buFont typeface="Wingdings" panose="05000000000000000000" pitchFamily="2" charset="2"/>
              <a:buChar char="Ø"/>
            </a:pPr>
            <a:r>
              <a:rPr lang="fr-FR" sz="1400" dirty="0"/>
              <a:t>Prise en compte des attentes et une implication renforcée des usagers de la recherche et la société civile afin de répondre aux enjeux de transition </a:t>
            </a:r>
          </a:p>
          <a:p>
            <a:pPr marL="1543050" lvl="2" indent="-342900">
              <a:lnSpc>
                <a:spcPct val="80000"/>
              </a:lnSpc>
              <a:buFont typeface="Wingdings" panose="05000000000000000000" pitchFamily="2" charset="2"/>
              <a:buChar char="Ø"/>
            </a:pPr>
            <a:r>
              <a:rPr lang="fr-FR" sz="1400" dirty="0"/>
              <a:t>Diversité – la forme choisie résultera des formes de partenariat construites et propres à chaque projet</a:t>
            </a:r>
          </a:p>
          <a:p>
            <a:pPr marL="742950" lvl="1" indent="0">
              <a:lnSpc>
                <a:spcPct val="80000"/>
              </a:lnSpc>
              <a:buNone/>
            </a:pPr>
            <a:endParaRPr lang="fr-FR" sz="1800" dirty="0"/>
          </a:p>
        </p:txBody>
      </p:sp>
    </p:spTree>
    <p:extLst>
      <p:ext uri="{BB962C8B-B14F-4D97-AF65-F5344CB8AC3E}">
        <p14:creationId xmlns:p14="http://schemas.microsoft.com/office/powerpoint/2010/main" val="1219873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56F7A2A-E3D7-034A-845C-6DBB01E29CEA}"/>
              </a:ext>
            </a:extLst>
          </p:cNvPr>
          <p:cNvSpPr>
            <a:spLocks noGrp="1"/>
          </p:cNvSpPr>
          <p:nvPr>
            <p:ph idx="1"/>
          </p:nvPr>
        </p:nvSpPr>
        <p:spPr/>
        <p:txBody>
          <a:bodyPr>
            <a:normAutofit fontScale="92500" lnSpcReduction="10000"/>
          </a:bodyPr>
          <a:lstStyle/>
          <a:p>
            <a:r>
              <a:rPr lang="fr-FR" sz="2800" b="0" dirty="0"/>
              <a:t>Intérêt:</a:t>
            </a:r>
          </a:p>
          <a:p>
            <a:pPr lvl="1"/>
            <a:r>
              <a:rPr lang="fr-FR" sz="2400" b="0" dirty="0"/>
              <a:t>Mesure globale</a:t>
            </a:r>
          </a:p>
          <a:p>
            <a:pPr lvl="1"/>
            <a:r>
              <a:rPr lang="fr-FR" sz="2400" dirty="0"/>
              <a:t>Possible à différentes échelles</a:t>
            </a:r>
            <a:endParaRPr lang="fr-FR" sz="2400" b="0" dirty="0"/>
          </a:p>
          <a:p>
            <a:pPr marL="0" indent="0">
              <a:buNone/>
            </a:pPr>
            <a:endParaRPr lang="fr-FR" sz="2800" b="0" dirty="0"/>
          </a:p>
          <a:p>
            <a:r>
              <a:rPr lang="fr-FR" sz="2800" b="0" dirty="0"/>
              <a:t>Limites:</a:t>
            </a:r>
          </a:p>
          <a:p>
            <a:pPr lvl="1"/>
            <a:r>
              <a:rPr lang="fr-FR" sz="2400" b="0" i="1" dirty="0"/>
              <a:t>Problème de l’attribution </a:t>
            </a:r>
            <a:r>
              <a:rPr lang="fr-FR" sz="2400" b="0" dirty="0"/>
              <a:t>: les approches économétriques tendent à surestimer les taux de rendement (externalités, facteurs cachés…)</a:t>
            </a:r>
          </a:p>
          <a:p>
            <a:pPr lvl="1"/>
            <a:r>
              <a:rPr lang="fr-FR" sz="2400" b="0" i="1" dirty="0"/>
              <a:t>Les décalages temporels: </a:t>
            </a:r>
            <a:r>
              <a:rPr lang="fr-FR" sz="2400" dirty="0"/>
              <a:t>problème d’</a:t>
            </a:r>
            <a:r>
              <a:rPr lang="fr-FR" sz="2400" b="0" dirty="0"/>
              <a:t>accès aux données sur les inputs (investissement R&amp;D) et les outputs (Productivité Totale des Facteurs,…)</a:t>
            </a:r>
          </a:p>
          <a:p>
            <a:pPr lvl="1"/>
            <a:r>
              <a:rPr lang="fr-FR" sz="2400" b="0" i="1" dirty="0"/>
              <a:t>Mesure des impacts non économiques</a:t>
            </a:r>
            <a:r>
              <a:rPr lang="fr-FR" sz="2400" b="0" dirty="0"/>
              <a:t>: les séries sur les impacts non économiques ne sont généralement pas accessibles</a:t>
            </a:r>
          </a:p>
          <a:p>
            <a:pPr lvl="1"/>
            <a:r>
              <a:rPr lang="fr-FR" sz="2400" dirty="0"/>
              <a:t>L’analyse input/output ne donne aucun enseignement sur les mécanismes qui génèrent les impacts</a:t>
            </a:r>
            <a:endParaRPr lang="fr-FR" sz="2400" b="0" dirty="0"/>
          </a:p>
        </p:txBody>
      </p:sp>
      <p:sp>
        <p:nvSpPr>
          <p:cNvPr id="3" name="Titre 2">
            <a:extLst>
              <a:ext uri="{FF2B5EF4-FFF2-40B4-BE49-F238E27FC236}">
                <a16:creationId xmlns:a16="http://schemas.microsoft.com/office/drawing/2014/main" id="{BB6D4282-4729-2344-A17B-66523121263B}"/>
              </a:ext>
            </a:extLst>
          </p:cNvPr>
          <p:cNvSpPr>
            <a:spLocks noGrp="1"/>
          </p:cNvSpPr>
          <p:nvPr>
            <p:ph type="title"/>
          </p:nvPr>
        </p:nvSpPr>
        <p:spPr/>
        <p:txBody>
          <a:bodyPr/>
          <a:lstStyle/>
          <a:p>
            <a:r>
              <a:rPr lang="fr-FR" dirty="0"/>
              <a:t>Approches agrégées: économétrie et analyses coûts bénéfices</a:t>
            </a:r>
          </a:p>
        </p:txBody>
      </p:sp>
    </p:spTree>
    <p:extLst>
      <p:ext uri="{BB962C8B-B14F-4D97-AF65-F5344CB8AC3E}">
        <p14:creationId xmlns:p14="http://schemas.microsoft.com/office/powerpoint/2010/main" val="248065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442154" y="648254"/>
            <a:ext cx="9142222" cy="892552"/>
          </a:xfrm>
          <a:prstGeom prst="rect">
            <a:avLst/>
          </a:prstGeom>
          <a:noFill/>
        </p:spPr>
        <p:txBody>
          <a:bodyPr wrap="square" rtlCol="0">
            <a:spAutoFit/>
          </a:bodyPr>
          <a:lstStyle/>
          <a:p>
            <a:pPr algn="ctr"/>
            <a:r>
              <a:rPr lang="fr-FR" sz="2000" b="1" dirty="0"/>
              <a:t>I- Case selection: </a:t>
            </a:r>
            <a:r>
              <a:rPr lang="fr-FR" sz="2000" b="1" dirty="0" err="1"/>
              <a:t>criteria</a:t>
            </a:r>
            <a:endParaRPr lang="fr-FR" sz="2000" b="1" dirty="0"/>
          </a:p>
          <a:p>
            <a:pPr algn="ctr"/>
            <a:r>
              <a:rPr lang="fr-FR" sz="1400" dirty="0" err="1"/>
              <a:t>Significant</a:t>
            </a:r>
            <a:r>
              <a:rPr lang="fr-FR" sz="1600" dirty="0"/>
              <a:t> impact + </a:t>
            </a:r>
            <a:r>
              <a:rPr lang="fr-FR" sz="1600" dirty="0" err="1"/>
              <a:t>Reasonably</a:t>
            </a:r>
            <a:r>
              <a:rPr lang="fr-FR" sz="1600" dirty="0"/>
              <a:t> </a:t>
            </a:r>
            <a:r>
              <a:rPr lang="fr-FR" sz="1600" dirty="0" err="1"/>
              <a:t>recent</a:t>
            </a:r>
            <a:r>
              <a:rPr lang="fr-FR" sz="1600" dirty="0"/>
              <a:t> (publication </a:t>
            </a:r>
            <a:r>
              <a:rPr lang="fr-FR" sz="1600" dirty="0" err="1"/>
              <a:t>less</a:t>
            </a:r>
            <a:r>
              <a:rPr lang="fr-FR" sz="1600" dirty="0"/>
              <a:t> </a:t>
            </a:r>
            <a:r>
              <a:rPr lang="fr-FR" sz="1600" dirty="0" err="1"/>
              <a:t>than</a:t>
            </a:r>
            <a:r>
              <a:rPr lang="fr-FR" sz="1600" dirty="0"/>
              <a:t> 15 </a:t>
            </a:r>
            <a:r>
              <a:rPr lang="fr-FR" sz="1600" dirty="0" err="1"/>
              <a:t>years</a:t>
            </a:r>
            <a:r>
              <a:rPr lang="fr-FR" sz="1600" dirty="0"/>
              <a:t>) + </a:t>
            </a:r>
            <a:r>
              <a:rPr lang="fr-FR" sz="1600" dirty="0" err="1"/>
              <a:t>diversity</a:t>
            </a:r>
            <a:r>
              <a:rPr lang="fr-FR" sz="1600" dirty="0"/>
              <a:t> of cases at the </a:t>
            </a:r>
            <a:r>
              <a:rPr lang="fr-FR" sz="1600" dirty="0" err="1"/>
              <a:t>level</a:t>
            </a:r>
            <a:r>
              <a:rPr lang="fr-FR" sz="1600" dirty="0"/>
              <a:t> of INRA = 60 cases</a:t>
            </a:r>
          </a:p>
        </p:txBody>
      </p:sp>
      <p:grpSp>
        <p:nvGrpSpPr>
          <p:cNvPr id="7" name="Groupe 6"/>
          <p:cNvGrpSpPr/>
          <p:nvPr/>
        </p:nvGrpSpPr>
        <p:grpSpPr>
          <a:xfrm>
            <a:off x="1563264" y="2479563"/>
            <a:ext cx="8701367" cy="1407262"/>
            <a:chOff x="1778" y="1960280"/>
            <a:chExt cx="8701367" cy="1407262"/>
          </a:xfrm>
        </p:grpSpPr>
        <p:pic>
          <p:nvPicPr>
            <p:cNvPr id="32" name="Image 31"/>
            <p:cNvPicPr>
              <a:picLocks noChangeAspect="1"/>
            </p:cNvPicPr>
            <p:nvPr/>
          </p:nvPicPr>
          <p:blipFill rotWithShape="1">
            <a:blip r:embed="rId3"/>
            <a:srcRect l="9751" t="23906" r="2751" b="20178"/>
            <a:stretch/>
          </p:blipFill>
          <p:spPr>
            <a:xfrm>
              <a:off x="6461512" y="2022562"/>
              <a:ext cx="2241633" cy="1344980"/>
            </a:xfrm>
            <a:prstGeom prst="rect">
              <a:avLst/>
            </a:prstGeom>
          </p:spPr>
        </p:pic>
        <p:pic>
          <p:nvPicPr>
            <p:cNvPr id="33" name="Image 32"/>
            <p:cNvPicPr>
              <a:picLocks noChangeAspect="1"/>
            </p:cNvPicPr>
            <p:nvPr/>
          </p:nvPicPr>
          <p:blipFill>
            <a:blip r:embed="rId4"/>
            <a:stretch>
              <a:fillRect/>
            </a:stretch>
          </p:blipFill>
          <p:spPr>
            <a:xfrm>
              <a:off x="3488591" y="1960280"/>
              <a:ext cx="2622266" cy="1335254"/>
            </a:xfrm>
            <a:prstGeom prst="rect">
              <a:avLst/>
            </a:prstGeom>
          </p:spPr>
        </p:pic>
        <p:pic>
          <p:nvPicPr>
            <p:cNvPr id="34" name="Espace réservé du contenu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78" y="1963754"/>
              <a:ext cx="3228759" cy="1258033"/>
            </a:xfrm>
            <a:prstGeom prst="rect">
              <a:avLst/>
            </a:prstGeom>
          </p:spPr>
        </p:pic>
      </p:grpSp>
      <p:sp>
        <p:nvSpPr>
          <p:cNvPr id="8" name="Rectangle 7"/>
          <p:cNvSpPr/>
          <p:nvPr/>
        </p:nvSpPr>
        <p:spPr>
          <a:xfrm>
            <a:off x="2533085" y="1750472"/>
            <a:ext cx="7344816" cy="400110"/>
          </a:xfrm>
          <a:prstGeom prst="rect">
            <a:avLst/>
          </a:prstGeom>
        </p:spPr>
        <p:txBody>
          <a:bodyPr wrap="square">
            <a:spAutoFit/>
          </a:bodyPr>
          <a:lstStyle/>
          <a:p>
            <a:pPr algn="ctr"/>
            <a:r>
              <a:rPr lang="fr-FR" sz="2000" b="1" dirty="0"/>
              <a:t>II- Report : </a:t>
            </a:r>
            <a:r>
              <a:rPr lang="fr-FR" sz="2000" b="1" dirty="0" err="1"/>
              <a:t>standardized</a:t>
            </a:r>
            <a:r>
              <a:rPr lang="fr-FR" sz="2000" b="1" dirty="0"/>
              <a:t> </a:t>
            </a:r>
            <a:r>
              <a:rPr lang="fr-FR" sz="2000" b="1" dirty="0" err="1"/>
              <a:t>analysis</a:t>
            </a:r>
            <a:r>
              <a:rPr lang="fr-FR" sz="2000" b="1" dirty="0"/>
              <a:t> of the case </a:t>
            </a:r>
            <a:r>
              <a:rPr lang="fr-FR" sz="2000" b="1" dirty="0" err="1"/>
              <a:t>study</a:t>
            </a:r>
            <a:endParaRPr lang="fr-FR" sz="2000" b="1" dirty="0"/>
          </a:p>
        </p:txBody>
      </p:sp>
      <p:grpSp>
        <p:nvGrpSpPr>
          <p:cNvPr id="9" name="Groupe 8"/>
          <p:cNvGrpSpPr/>
          <p:nvPr/>
        </p:nvGrpSpPr>
        <p:grpSpPr>
          <a:xfrm>
            <a:off x="1868477" y="3951818"/>
            <a:ext cx="9004383" cy="362934"/>
            <a:chOff x="452966" y="3401267"/>
            <a:chExt cx="9004383" cy="362934"/>
          </a:xfrm>
        </p:grpSpPr>
        <p:sp>
          <p:nvSpPr>
            <p:cNvPr id="29" name="ZoneTexte 28"/>
            <p:cNvSpPr txBox="1"/>
            <p:nvPr/>
          </p:nvSpPr>
          <p:spPr>
            <a:xfrm>
              <a:off x="452966" y="3456424"/>
              <a:ext cx="1964239" cy="307777"/>
            </a:xfrm>
            <a:prstGeom prst="rect">
              <a:avLst/>
            </a:prstGeom>
            <a:noFill/>
          </p:spPr>
          <p:txBody>
            <a:bodyPr wrap="square" rtlCol="0">
              <a:spAutoFit/>
            </a:bodyPr>
            <a:lstStyle/>
            <a:p>
              <a:pPr algn="ctr"/>
              <a:r>
                <a:rPr lang="fr-FR" sz="1400" b="1" dirty="0" err="1"/>
                <a:t>Chronology</a:t>
              </a:r>
              <a:endParaRPr lang="fr-FR" sz="1400" b="1" dirty="0"/>
            </a:p>
          </p:txBody>
        </p:sp>
        <p:sp>
          <p:nvSpPr>
            <p:cNvPr id="30" name="ZoneTexte 29"/>
            <p:cNvSpPr txBox="1"/>
            <p:nvPr/>
          </p:nvSpPr>
          <p:spPr>
            <a:xfrm>
              <a:off x="3647310" y="3456424"/>
              <a:ext cx="1964239" cy="307777"/>
            </a:xfrm>
            <a:prstGeom prst="rect">
              <a:avLst/>
            </a:prstGeom>
            <a:noFill/>
          </p:spPr>
          <p:txBody>
            <a:bodyPr wrap="square" rtlCol="0">
              <a:spAutoFit/>
            </a:bodyPr>
            <a:lstStyle/>
            <a:p>
              <a:pPr algn="ctr"/>
              <a:r>
                <a:rPr lang="fr-FR" sz="1400" b="1" dirty="0"/>
                <a:t>Impact </a:t>
              </a:r>
              <a:r>
                <a:rPr lang="fr-FR" sz="1400" b="1" dirty="0" err="1"/>
                <a:t>pathway</a:t>
              </a:r>
              <a:endParaRPr lang="fr-FR" sz="1400" b="1" dirty="0"/>
            </a:p>
          </p:txBody>
        </p:sp>
        <p:sp>
          <p:nvSpPr>
            <p:cNvPr id="31" name="ZoneTexte 30"/>
            <p:cNvSpPr txBox="1"/>
            <p:nvPr/>
          </p:nvSpPr>
          <p:spPr>
            <a:xfrm>
              <a:off x="6303576" y="3401267"/>
              <a:ext cx="3153773" cy="307777"/>
            </a:xfrm>
            <a:prstGeom prst="rect">
              <a:avLst/>
            </a:prstGeom>
            <a:noFill/>
          </p:spPr>
          <p:txBody>
            <a:bodyPr wrap="square" rtlCol="0">
              <a:spAutoFit/>
            </a:bodyPr>
            <a:lstStyle/>
            <a:p>
              <a:pPr algn="ctr"/>
              <a:r>
                <a:rPr lang="fr-FR" sz="1400" b="1" dirty="0"/>
                <a:t>Impact radar + descriptive table</a:t>
              </a:r>
            </a:p>
          </p:txBody>
        </p:sp>
      </p:grpSp>
      <p:grpSp>
        <p:nvGrpSpPr>
          <p:cNvPr id="17" name="Groupe 16"/>
          <p:cNvGrpSpPr/>
          <p:nvPr/>
        </p:nvGrpSpPr>
        <p:grpSpPr>
          <a:xfrm>
            <a:off x="1868477" y="4495475"/>
            <a:ext cx="2529487" cy="1119708"/>
            <a:chOff x="884547" y="2489120"/>
            <a:chExt cx="2412269" cy="1011888"/>
          </a:xfrm>
        </p:grpSpPr>
        <p:sp>
          <p:nvSpPr>
            <p:cNvPr id="27" name="Rectangle 26"/>
            <p:cNvSpPr/>
            <p:nvPr/>
          </p:nvSpPr>
          <p:spPr>
            <a:xfrm>
              <a:off x="920552" y="2492896"/>
              <a:ext cx="2376264" cy="1008112"/>
            </a:xfrm>
            <a:prstGeom prst="rect">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00"/>
            </a:p>
          </p:txBody>
        </p:sp>
        <p:sp>
          <p:nvSpPr>
            <p:cNvPr id="28" name="ZoneTexte 27"/>
            <p:cNvSpPr txBox="1"/>
            <p:nvPr/>
          </p:nvSpPr>
          <p:spPr>
            <a:xfrm>
              <a:off x="884547" y="2489120"/>
              <a:ext cx="2196245" cy="987397"/>
            </a:xfrm>
            <a:prstGeom prst="rect">
              <a:avLst/>
            </a:prstGeom>
            <a:noFill/>
          </p:spPr>
          <p:txBody>
            <a:bodyPr wrap="square" rtlCol="0">
              <a:spAutoFit/>
            </a:bodyPr>
            <a:lstStyle/>
            <a:p>
              <a:pPr marL="171450" indent="-171450">
                <a:buFont typeface="Arial" panose="020B0604020202020204" pitchFamily="34" charset="0"/>
                <a:buChar char="•"/>
              </a:pPr>
              <a:r>
                <a:rPr lang="fr-FR" sz="1300" dirty="0"/>
                <a:t>Stock of </a:t>
              </a:r>
              <a:r>
                <a:rPr lang="fr-FR" sz="1300" dirty="0" err="1"/>
                <a:t>investment</a:t>
              </a:r>
              <a:r>
                <a:rPr lang="fr-FR" sz="1300" dirty="0"/>
                <a:t> in </a:t>
              </a:r>
              <a:r>
                <a:rPr lang="fr-FR" sz="1300" dirty="0" err="1"/>
                <a:t>research</a:t>
              </a:r>
              <a:r>
                <a:rPr lang="fr-FR" sz="1300" dirty="0"/>
                <a:t> and </a:t>
              </a:r>
              <a:r>
                <a:rPr lang="fr-FR" sz="1300" dirty="0" err="1"/>
                <a:t>partnerships</a:t>
              </a:r>
              <a:endParaRPr lang="fr-FR" sz="1300" dirty="0"/>
            </a:p>
            <a:p>
              <a:pPr marL="171450" indent="-171450">
                <a:buFont typeface="Arial" panose="020B0604020202020204" pitchFamily="34" charset="0"/>
                <a:buChar char="•"/>
              </a:pPr>
              <a:r>
                <a:rPr lang="fr-FR" sz="1300" dirty="0"/>
                <a:t>Main </a:t>
              </a:r>
              <a:r>
                <a:rPr lang="fr-FR" sz="1300" dirty="0" err="1"/>
                <a:t>events</a:t>
              </a:r>
              <a:r>
                <a:rPr lang="fr-FR" sz="1300" dirty="0"/>
                <a:t> </a:t>
              </a:r>
              <a:r>
                <a:rPr lang="fr-FR" sz="1300" dirty="0" err="1"/>
                <a:t>concerning</a:t>
              </a:r>
              <a:r>
                <a:rPr lang="fr-FR" sz="1300" dirty="0"/>
                <a:t> </a:t>
              </a:r>
              <a:r>
                <a:rPr lang="fr-FR" sz="1300" dirty="0" err="1"/>
                <a:t>Inra’s</a:t>
              </a:r>
              <a:r>
                <a:rPr lang="fr-FR" sz="1300" dirty="0"/>
                <a:t> </a:t>
              </a:r>
              <a:r>
                <a:rPr lang="fr-FR" sz="1300" dirty="0" err="1"/>
                <a:t>activities</a:t>
              </a:r>
              <a:r>
                <a:rPr lang="fr-FR" sz="1300" dirty="0"/>
                <a:t> or the </a:t>
              </a:r>
              <a:r>
                <a:rPr lang="fr-FR" sz="1300" dirty="0" err="1"/>
                <a:t>context</a:t>
              </a:r>
              <a:r>
                <a:rPr lang="fr-FR" sz="1300" dirty="0"/>
                <a:t> of action. </a:t>
              </a:r>
            </a:p>
          </p:txBody>
        </p:sp>
      </p:grpSp>
      <p:grpSp>
        <p:nvGrpSpPr>
          <p:cNvPr id="18" name="Groupe 17"/>
          <p:cNvGrpSpPr/>
          <p:nvPr/>
        </p:nvGrpSpPr>
        <p:grpSpPr>
          <a:xfrm>
            <a:off x="5083488" y="4495478"/>
            <a:ext cx="2502530" cy="1074672"/>
            <a:chOff x="3602554" y="2474343"/>
            <a:chExt cx="2386561" cy="1008112"/>
          </a:xfrm>
        </p:grpSpPr>
        <p:sp>
          <p:nvSpPr>
            <p:cNvPr id="25" name="Rectangle 24"/>
            <p:cNvSpPr/>
            <p:nvPr/>
          </p:nvSpPr>
          <p:spPr>
            <a:xfrm>
              <a:off x="3612851" y="2474343"/>
              <a:ext cx="2376264" cy="1008112"/>
            </a:xfrm>
            <a:prstGeom prst="rect">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00"/>
            </a:p>
          </p:txBody>
        </p:sp>
        <p:sp>
          <p:nvSpPr>
            <p:cNvPr id="26" name="ZoneTexte 25"/>
            <p:cNvSpPr txBox="1"/>
            <p:nvPr/>
          </p:nvSpPr>
          <p:spPr>
            <a:xfrm>
              <a:off x="3602554" y="2505207"/>
              <a:ext cx="2196245" cy="837272"/>
            </a:xfrm>
            <a:prstGeom prst="rect">
              <a:avLst/>
            </a:prstGeom>
            <a:noFill/>
          </p:spPr>
          <p:txBody>
            <a:bodyPr wrap="square" rtlCol="0">
              <a:spAutoFit/>
            </a:bodyPr>
            <a:lstStyle/>
            <a:p>
              <a:pPr marL="171450" indent="-171450">
                <a:buFont typeface="Arial" panose="020B0604020202020204" pitchFamily="34" charset="0"/>
                <a:buChar char="•"/>
              </a:pPr>
              <a:r>
                <a:rPr lang="fr-FR" sz="1300" dirty="0"/>
                <a:t>Impact-</a:t>
              </a:r>
              <a:r>
                <a:rPr lang="fr-FR" sz="1300" dirty="0" err="1"/>
                <a:t>generation</a:t>
              </a:r>
              <a:r>
                <a:rPr lang="fr-FR" sz="1300" dirty="0"/>
                <a:t> </a:t>
              </a:r>
              <a:r>
                <a:rPr lang="fr-FR" sz="1300" dirty="0" err="1"/>
                <a:t>steps</a:t>
              </a:r>
              <a:endParaRPr lang="fr-FR" sz="1300" dirty="0"/>
            </a:p>
            <a:p>
              <a:pPr marL="171450" indent="-171450">
                <a:buFont typeface="Arial" panose="020B0604020202020204" pitchFamily="34" charset="0"/>
                <a:buChar char="•"/>
              </a:pPr>
              <a:r>
                <a:rPr lang="fr-FR" sz="1300" dirty="0"/>
                <a:t>Contribution of Inra </a:t>
              </a:r>
              <a:r>
                <a:rPr lang="fr-FR" sz="1300" dirty="0" err="1"/>
                <a:t>within</a:t>
              </a:r>
              <a:r>
                <a:rPr lang="fr-FR" sz="1300" dirty="0"/>
                <a:t> network of </a:t>
              </a:r>
              <a:r>
                <a:rPr lang="fr-FR" sz="1300" dirty="0" err="1"/>
                <a:t>actors</a:t>
              </a:r>
              <a:endParaRPr lang="fr-FR" sz="1300" dirty="0"/>
            </a:p>
            <a:p>
              <a:pPr marL="171450" indent="-171450">
                <a:buFont typeface="Arial" panose="020B0604020202020204" pitchFamily="34" charset="0"/>
                <a:buChar char="•"/>
              </a:pPr>
              <a:r>
                <a:rPr lang="fr-FR" sz="1300" dirty="0" err="1"/>
                <a:t>Role</a:t>
              </a:r>
              <a:r>
                <a:rPr lang="fr-FR" sz="1300" dirty="0"/>
                <a:t> of </a:t>
              </a:r>
              <a:r>
                <a:rPr lang="fr-FR" sz="1300" dirty="0" err="1"/>
                <a:t>contextual</a:t>
              </a:r>
              <a:r>
                <a:rPr lang="fr-FR" sz="1300" dirty="0"/>
                <a:t> </a:t>
              </a:r>
              <a:r>
                <a:rPr lang="fr-FR" sz="1300" dirty="0" err="1"/>
                <a:t>factors</a:t>
              </a:r>
              <a:endParaRPr lang="fr-FR" sz="1300" dirty="0"/>
            </a:p>
          </p:txBody>
        </p:sp>
      </p:grpSp>
      <p:grpSp>
        <p:nvGrpSpPr>
          <p:cNvPr id="19" name="Groupe 18"/>
          <p:cNvGrpSpPr/>
          <p:nvPr/>
        </p:nvGrpSpPr>
        <p:grpSpPr>
          <a:xfrm>
            <a:off x="8114566" y="4495478"/>
            <a:ext cx="2491732" cy="1074672"/>
            <a:chOff x="6305150" y="2474343"/>
            <a:chExt cx="2376264" cy="1008112"/>
          </a:xfrm>
        </p:grpSpPr>
        <p:sp>
          <p:nvSpPr>
            <p:cNvPr id="23" name="Rectangle 22"/>
            <p:cNvSpPr/>
            <p:nvPr/>
          </p:nvSpPr>
          <p:spPr>
            <a:xfrm>
              <a:off x="6305150" y="2474343"/>
              <a:ext cx="2376264" cy="1008112"/>
            </a:xfrm>
            <a:prstGeom prst="rect">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00"/>
            </a:p>
          </p:txBody>
        </p:sp>
        <p:sp>
          <p:nvSpPr>
            <p:cNvPr id="24" name="ZoneTexte 23"/>
            <p:cNvSpPr txBox="1"/>
            <p:nvPr/>
          </p:nvSpPr>
          <p:spPr>
            <a:xfrm>
              <a:off x="6395159" y="2562900"/>
              <a:ext cx="2286255" cy="649607"/>
            </a:xfrm>
            <a:prstGeom prst="rect">
              <a:avLst/>
            </a:prstGeom>
            <a:noFill/>
          </p:spPr>
          <p:txBody>
            <a:bodyPr wrap="square" rtlCol="0">
              <a:spAutoFit/>
            </a:bodyPr>
            <a:lstStyle/>
            <a:p>
              <a:pPr marL="171450" indent="-171450">
                <a:buFont typeface="Arial" panose="020B0604020202020204" pitchFamily="34" charset="0"/>
                <a:buChar char="•"/>
              </a:pPr>
              <a:r>
                <a:rPr lang="fr-FR" sz="1300" dirty="0" err="1"/>
                <a:t>Diversity</a:t>
              </a:r>
              <a:r>
                <a:rPr lang="fr-FR" sz="1300" dirty="0"/>
                <a:t> of impact</a:t>
              </a:r>
            </a:p>
            <a:p>
              <a:pPr marL="171450" indent="-171450">
                <a:buFont typeface="Arial" panose="020B0604020202020204" pitchFamily="34" charset="0"/>
                <a:buChar char="•"/>
              </a:pPr>
              <a:r>
                <a:rPr lang="fr-FR" sz="1300" dirty="0"/>
                <a:t>Table: </a:t>
              </a:r>
              <a:r>
                <a:rPr lang="fr-FR" sz="1300" dirty="0" err="1"/>
                <a:t>when</a:t>
              </a:r>
              <a:r>
                <a:rPr lang="fr-FR" sz="1300" dirty="0"/>
                <a:t> </a:t>
              </a:r>
              <a:r>
                <a:rPr lang="fr-FR" sz="1300" dirty="0" err="1"/>
                <a:t>available</a:t>
              </a:r>
              <a:r>
                <a:rPr lang="fr-FR" sz="1300" dirty="0"/>
                <a:t> </a:t>
              </a:r>
              <a:r>
                <a:rPr lang="fr-FR" sz="1300" dirty="0" err="1"/>
                <a:t>physical</a:t>
              </a:r>
              <a:r>
                <a:rPr lang="fr-FR" sz="1300" dirty="0"/>
                <a:t> </a:t>
              </a:r>
              <a:r>
                <a:rPr lang="fr-FR" sz="1300" dirty="0" err="1"/>
                <a:t>indicators</a:t>
              </a:r>
              <a:r>
                <a:rPr lang="fr-FR" sz="1300" dirty="0"/>
                <a:t> </a:t>
              </a:r>
              <a:r>
                <a:rPr lang="fr-FR" sz="1300" dirty="0" err="1"/>
                <a:t>used</a:t>
              </a:r>
              <a:r>
                <a:rPr lang="fr-FR" sz="1300" dirty="0"/>
                <a:t> by </a:t>
              </a:r>
              <a:r>
                <a:rPr lang="fr-FR" sz="1300" dirty="0" err="1"/>
                <a:t>actors</a:t>
              </a:r>
              <a:endParaRPr lang="fr-FR" sz="1300" dirty="0"/>
            </a:p>
          </p:txBody>
        </p:sp>
      </p:grpSp>
      <p:cxnSp>
        <p:nvCxnSpPr>
          <p:cNvPr id="20" name="Connecteur droit avec flèche 19"/>
          <p:cNvCxnSpPr>
            <a:cxnSpLocks/>
          </p:cNvCxnSpPr>
          <p:nvPr/>
        </p:nvCxnSpPr>
        <p:spPr>
          <a:xfrm flipV="1">
            <a:off x="3633588" y="3797309"/>
            <a:ext cx="0" cy="698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cxnSpLocks/>
          </p:cNvCxnSpPr>
          <p:nvPr/>
        </p:nvCxnSpPr>
        <p:spPr>
          <a:xfrm flipV="1">
            <a:off x="7318990" y="3797309"/>
            <a:ext cx="0" cy="698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cxnSpLocks/>
          </p:cNvCxnSpPr>
          <p:nvPr/>
        </p:nvCxnSpPr>
        <p:spPr>
          <a:xfrm flipV="1">
            <a:off x="9143813" y="3797308"/>
            <a:ext cx="0" cy="698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82882" y="6147032"/>
            <a:ext cx="3396634" cy="400110"/>
          </a:xfrm>
          <a:prstGeom prst="rect">
            <a:avLst/>
          </a:prstGeom>
        </p:spPr>
        <p:txBody>
          <a:bodyPr wrap="square">
            <a:spAutoFit/>
          </a:bodyPr>
          <a:lstStyle/>
          <a:p>
            <a:pPr algn="ctr"/>
            <a:r>
              <a:rPr lang="fr-FR" sz="2000" b="1" dirty="0"/>
              <a:t>III- </a:t>
            </a:r>
            <a:r>
              <a:rPr lang="fr-FR" sz="2000" b="1" dirty="0" err="1"/>
              <a:t>Analysis</a:t>
            </a:r>
            <a:r>
              <a:rPr lang="fr-FR" sz="2000" b="1" dirty="0"/>
              <a:t> at the </a:t>
            </a:r>
            <a:r>
              <a:rPr lang="fr-FR" sz="2000" b="1" dirty="0" err="1"/>
              <a:t>level</a:t>
            </a:r>
            <a:r>
              <a:rPr lang="fr-FR" sz="2000" b="1" dirty="0"/>
              <a:t> of Inra</a:t>
            </a:r>
          </a:p>
        </p:txBody>
      </p:sp>
      <p:grpSp>
        <p:nvGrpSpPr>
          <p:cNvPr id="12" name="Groupe 11"/>
          <p:cNvGrpSpPr/>
          <p:nvPr/>
        </p:nvGrpSpPr>
        <p:grpSpPr>
          <a:xfrm>
            <a:off x="2854101" y="5688934"/>
            <a:ext cx="7023800" cy="465649"/>
            <a:chOff x="553779" y="4790287"/>
            <a:chExt cx="7023800" cy="898795"/>
          </a:xfrm>
        </p:grpSpPr>
        <p:sp>
          <p:nvSpPr>
            <p:cNvPr id="13" name="Rectangle avec flèche vers le bas 12"/>
            <p:cNvSpPr/>
            <p:nvPr/>
          </p:nvSpPr>
          <p:spPr>
            <a:xfrm>
              <a:off x="4180195" y="4824986"/>
              <a:ext cx="1584176" cy="864096"/>
            </a:xfrm>
            <a:prstGeom prst="downArrowCallout">
              <a:avLst/>
            </a:prstGeom>
            <a:solidFill>
              <a:srgbClr val="E6FD0F">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Data</a:t>
              </a:r>
            </a:p>
          </p:txBody>
        </p:sp>
        <p:sp>
          <p:nvSpPr>
            <p:cNvPr id="14" name="Rectangle avec flèche vers le bas 13"/>
            <p:cNvSpPr/>
            <p:nvPr/>
          </p:nvSpPr>
          <p:spPr>
            <a:xfrm>
              <a:off x="553779" y="4797152"/>
              <a:ext cx="1584176" cy="864096"/>
            </a:xfrm>
            <a:prstGeom prst="downArrowCallout">
              <a:avLst/>
            </a:prstGeom>
            <a:solidFill>
              <a:srgbClr val="E6FD0F">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Data</a:t>
              </a:r>
              <a:endParaRPr lang="fr-FR" sz="1600" dirty="0"/>
            </a:p>
          </p:txBody>
        </p:sp>
        <p:sp>
          <p:nvSpPr>
            <p:cNvPr id="15" name="Rectangle avec flèche vers le bas 14"/>
            <p:cNvSpPr/>
            <p:nvPr/>
          </p:nvSpPr>
          <p:spPr>
            <a:xfrm>
              <a:off x="2366987" y="4790287"/>
              <a:ext cx="1584176" cy="864096"/>
            </a:xfrm>
            <a:prstGeom prst="downArrowCallout">
              <a:avLst/>
            </a:prstGeom>
            <a:solidFill>
              <a:srgbClr val="FFC00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Data</a:t>
              </a:r>
              <a:endParaRPr lang="fr-FR" sz="1600" dirty="0"/>
            </a:p>
          </p:txBody>
        </p:sp>
        <p:sp>
          <p:nvSpPr>
            <p:cNvPr id="16" name="Rectangle avec flèche vers le bas 15"/>
            <p:cNvSpPr/>
            <p:nvPr/>
          </p:nvSpPr>
          <p:spPr>
            <a:xfrm>
              <a:off x="5993403" y="4824986"/>
              <a:ext cx="1584176" cy="864096"/>
            </a:xfrm>
            <a:prstGeom prst="downArrowCallout">
              <a:avLst/>
            </a:prstGeom>
            <a:solidFill>
              <a:schemeClr val="accent3">
                <a:lumMod val="75000"/>
                <a:alpha val="3803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Data</a:t>
              </a:r>
              <a:endParaRPr lang="fr-FR" sz="1600" dirty="0"/>
            </a:p>
          </p:txBody>
        </p:sp>
      </p:grpSp>
      <p:sp>
        <p:nvSpPr>
          <p:cNvPr id="2" name="Titre 1">
            <a:extLst>
              <a:ext uri="{FF2B5EF4-FFF2-40B4-BE49-F238E27FC236}">
                <a16:creationId xmlns:a16="http://schemas.microsoft.com/office/drawing/2014/main" id="{6B72966D-8630-FF41-8018-D5F396B66361}"/>
              </a:ext>
            </a:extLst>
          </p:cNvPr>
          <p:cNvSpPr>
            <a:spLocks noGrp="1"/>
          </p:cNvSpPr>
          <p:nvPr>
            <p:ph type="title"/>
          </p:nvPr>
        </p:nvSpPr>
        <p:spPr>
          <a:xfrm>
            <a:off x="695374" y="23402"/>
            <a:ext cx="10216343" cy="888251"/>
          </a:xfrm>
        </p:spPr>
        <p:txBody>
          <a:bodyPr/>
          <a:lstStyle/>
          <a:p>
            <a:r>
              <a:rPr lang="fr-FR" dirty="0"/>
              <a:t>Approches par étude de cas – l’exemple d’ASIRPA</a:t>
            </a:r>
          </a:p>
        </p:txBody>
      </p:sp>
    </p:spTree>
    <p:extLst>
      <p:ext uri="{BB962C8B-B14F-4D97-AF65-F5344CB8AC3E}">
        <p14:creationId xmlns:p14="http://schemas.microsoft.com/office/powerpoint/2010/main" val="1331864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9354" y="666052"/>
            <a:ext cx="8229600" cy="990600"/>
          </a:xfrm>
        </p:spPr>
        <p:txBody>
          <a:bodyPr/>
          <a:lstStyle/>
          <a:p>
            <a:r>
              <a:rPr lang="fr-FR" dirty="0"/>
              <a:t>De la recherche de l’attribution à l’analyse de la contribution</a:t>
            </a:r>
          </a:p>
        </p:txBody>
      </p:sp>
      <p:grpSp>
        <p:nvGrpSpPr>
          <p:cNvPr id="9" name="Groupe 8"/>
          <p:cNvGrpSpPr/>
          <p:nvPr/>
        </p:nvGrpSpPr>
        <p:grpSpPr>
          <a:xfrm>
            <a:off x="3040280" y="2279545"/>
            <a:ext cx="6111443" cy="3152937"/>
            <a:chOff x="2164688" y="1183223"/>
            <a:chExt cx="8148590" cy="4203916"/>
          </a:xfrm>
        </p:grpSpPr>
        <p:sp>
          <p:nvSpPr>
            <p:cNvPr id="10" name="Rectangle 9"/>
            <p:cNvSpPr/>
            <p:nvPr/>
          </p:nvSpPr>
          <p:spPr>
            <a:xfrm>
              <a:off x="3810000" y="2378326"/>
              <a:ext cx="5384800" cy="307776"/>
            </a:xfrm>
            <a:prstGeom prst="rect">
              <a:avLst/>
            </a:prstGeom>
          </p:spPr>
          <p:txBody>
            <a:bodyPr wrap="square">
              <a:spAutoFit/>
            </a:bodyPr>
            <a:lstStyle/>
            <a:p>
              <a:endParaRPr lang="fr-FR" sz="900" b="1" dirty="0">
                <a:solidFill>
                  <a:srgbClr val="8A8A8A"/>
                </a:solidFill>
                <a:latin typeface="Quicksand-Bold"/>
              </a:endParaRPr>
            </a:p>
          </p:txBody>
        </p:sp>
        <p:sp>
          <p:nvSpPr>
            <p:cNvPr id="11" name="ZoneTexte 10"/>
            <p:cNvSpPr txBox="1"/>
            <p:nvPr/>
          </p:nvSpPr>
          <p:spPr>
            <a:xfrm>
              <a:off x="2471419" y="1183223"/>
              <a:ext cx="3511769" cy="492443"/>
            </a:xfrm>
            <a:prstGeom prst="rect">
              <a:avLst/>
            </a:prstGeom>
            <a:noFill/>
          </p:spPr>
          <p:txBody>
            <a:bodyPr wrap="square" rtlCol="0">
              <a:spAutoFit/>
            </a:bodyPr>
            <a:lstStyle/>
            <a:p>
              <a:pPr algn="ctr"/>
              <a:r>
                <a:rPr lang="fr-FR" b="1" dirty="0">
                  <a:solidFill>
                    <a:schemeClr val="accent3"/>
                  </a:solidFill>
                  <a:latin typeface="Quicksand" charset="0"/>
                  <a:ea typeface="Quicksand" charset="0"/>
                  <a:cs typeface="Quicksand" charset="0"/>
                </a:rPr>
                <a:t>CONTRIBUTION</a:t>
              </a:r>
            </a:p>
          </p:txBody>
        </p:sp>
        <p:pic>
          <p:nvPicPr>
            <p:cNvPr id="12" name="Imag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4688" y="1536628"/>
              <a:ext cx="4125228" cy="3850511"/>
            </a:xfrm>
            <a:prstGeom prst="rect">
              <a:avLst/>
            </a:prstGeom>
          </p:spPr>
        </p:pic>
        <p:sp>
          <p:nvSpPr>
            <p:cNvPr id="13" name="ZoneTexte 12"/>
            <p:cNvSpPr txBox="1"/>
            <p:nvPr/>
          </p:nvSpPr>
          <p:spPr>
            <a:xfrm>
              <a:off x="6801509" y="1217848"/>
              <a:ext cx="3511769" cy="492443"/>
            </a:xfrm>
            <a:prstGeom prst="rect">
              <a:avLst/>
            </a:prstGeom>
            <a:noFill/>
          </p:spPr>
          <p:txBody>
            <a:bodyPr wrap="square" rtlCol="0">
              <a:spAutoFit/>
            </a:bodyPr>
            <a:lstStyle/>
            <a:p>
              <a:pPr algn="ctr"/>
              <a:r>
                <a:rPr lang="fr-FR" b="1" dirty="0">
                  <a:solidFill>
                    <a:schemeClr val="accent3"/>
                  </a:solidFill>
                  <a:latin typeface="Quicksand" charset="0"/>
                  <a:ea typeface="Quicksand" charset="0"/>
                  <a:cs typeface="Quicksand" charset="0"/>
                </a:rPr>
                <a:t>ATTRIBUTION</a:t>
              </a:r>
            </a:p>
          </p:txBody>
        </p:sp>
        <p:cxnSp>
          <p:nvCxnSpPr>
            <p:cNvPr id="14" name="Connecteur droit 13"/>
            <p:cNvCxnSpPr/>
            <p:nvPr/>
          </p:nvCxnSpPr>
          <p:spPr>
            <a:xfrm flipH="1">
              <a:off x="5705806" y="1183223"/>
              <a:ext cx="1255724" cy="388808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20442" y="1424090"/>
              <a:ext cx="4132923" cy="3943692"/>
            </a:xfrm>
            <a:prstGeom prst="rect">
              <a:avLst/>
            </a:prstGeom>
          </p:spPr>
        </p:pic>
      </p:grpSp>
    </p:spTree>
    <p:extLst>
      <p:ext uri="{BB962C8B-B14F-4D97-AF65-F5344CB8AC3E}">
        <p14:creationId xmlns:p14="http://schemas.microsoft.com/office/powerpoint/2010/main" val="301475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cEurope1.tiff">
            <a:extLst>
              <a:ext uri="{FF2B5EF4-FFF2-40B4-BE49-F238E27FC236}">
                <a16:creationId xmlns:a16="http://schemas.microsoft.com/office/drawing/2014/main" id="{BFEB6D5E-450D-BD42-8738-B0054BBBE2F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12156" y="1400577"/>
            <a:ext cx="8567688" cy="4758996"/>
          </a:xfrm>
          <a:prstGeom prst="rect">
            <a:avLst/>
          </a:prstGeom>
        </p:spPr>
      </p:pic>
      <p:sp>
        <p:nvSpPr>
          <p:cNvPr id="5" name="Titre 1"/>
          <p:cNvSpPr txBox="1">
            <a:spLocks/>
          </p:cNvSpPr>
          <p:nvPr/>
        </p:nvSpPr>
        <p:spPr>
          <a:xfrm>
            <a:off x="729049" y="428915"/>
            <a:ext cx="9289905" cy="990600"/>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4000" b="0" i="0" kern="1200" spc="-100" baseline="0">
                <a:solidFill>
                  <a:schemeClr val="tx2"/>
                </a:solidFill>
                <a:latin typeface="Frutiger Next LT-Heavy"/>
                <a:ea typeface="+mj-ea"/>
                <a:cs typeface="Frutiger Next LT-Heavy"/>
              </a:defRPr>
            </a:lvl1pPr>
          </a:lstStyle>
          <a:p>
            <a:r>
              <a:rPr lang="fr-FR" dirty="0">
                <a:solidFill>
                  <a:srgbClr val="00A3A6"/>
                </a:solidFill>
              </a:rPr>
              <a:t>Pour identifier la contribution de la recherche de l’INRA: reconstruire le chemin d’impact </a:t>
            </a:r>
          </a:p>
        </p:txBody>
      </p:sp>
    </p:spTree>
    <p:extLst>
      <p:ext uri="{BB962C8B-B14F-4D97-AF65-F5344CB8AC3E}">
        <p14:creationId xmlns:p14="http://schemas.microsoft.com/office/powerpoint/2010/main" val="166495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0962" y="1629041"/>
            <a:ext cx="4577302" cy="3855433"/>
          </a:xfrm>
          <a:prstGeom prst="rect">
            <a:avLst/>
          </a:prstGeom>
        </p:spPr>
      </p:pic>
      <p:sp>
        <p:nvSpPr>
          <p:cNvPr id="3" name="Titre 1"/>
          <p:cNvSpPr txBox="1">
            <a:spLocks/>
          </p:cNvSpPr>
          <p:nvPr/>
        </p:nvSpPr>
        <p:spPr>
          <a:xfrm>
            <a:off x="1122335" y="277700"/>
            <a:ext cx="9349838" cy="990600"/>
          </a:xfrm>
          <a:prstGeom prst="rect">
            <a:avLst/>
          </a:prstGeom>
        </p:spPr>
        <p:txBody>
          <a:bodyPr/>
          <a:lstStyle>
            <a:lvl1pPr algn="l" defTabSz="914400" rtl="0" eaLnBrk="1" latinLnBrk="0" hangingPunct="1">
              <a:spcBef>
                <a:spcPct val="0"/>
              </a:spcBef>
              <a:buNone/>
              <a:defRPr sz="4000" b="0" i="0" kern="1200" spc="-100" baseline="0">
                <a:solidFill>
                  <a:schemeClr val="tx2"/>
                </a:solidFill>
                <a:latin typeface="Frutiger Next LT-Heavy"/>
                <a:ea typeface="+mj-ea"/>
                <a:cs typeface="Frutiger Next LT-Heavy"/>
              </a:defRPr>
            </a:lvl1pPr>
          </a:lstStyle>
          <a:p>
            <a:r>
              <a:rPr lang="fr-FR" dirty="0">
                <a:solidFill>
                  <a:srgbClr val="00A3A6"/>
                </a:solidFill>
              </a:rPr>
              <a:t>Les cinq dimensions de la mesure d’impact</a:t>
            </a:r>
          </a:p>
        </p:txBody>
      </p:sp>
      <p:pic>
        <p:nvPicPr>
          <p:cNvPr id="5" name="Image 4">
            <a:extLst>
              <a:ext uri="{FF2B5EF4-FFF2-40B4-BE49-F238E27FC236}">
                <a16:creationId xmlns:a16="http://schemas.microsoft.com/office/drawing/2014/main" id="{81203F5C-0093-C745-9BFA-ADE9542F582F}"/>
              </a:ext>
            </a:extLst>
          </p:cNvPr>
          <p:cNvPicPr>
            <a:picLocks noChangeAspect="1"/>
          </p:cNvPicPr>
          <p:nvPr/>
        </p:nvPicPr>
        <p:blipFill>
          <a:blip r:embed="rId4"/>
          <a:stretch>
            <a:fillRect/>
          </a:stretch>
        </p:blipFill>
        <p:spPr>
          <a:xfrm>
            <a:off x="6096000" y="1843548"/>
            <a:ext cx="6096000" cy="4100052"/>
          </a:xfrm>
          <a:prstGeom prst="rect">
            <a:avLst/>
          </a:prstGeom>
        </p:spPr>
      </p:pic>
    </p:spTree>
    <p:extLst>
      <p:ext uri="{BB962C8B-B14F-4D97-AF65-F5344CB8AC3E}">
        <p14:creationId xmlns:p14="http://schemas.microsoft.com/office/powerpoint/2010/main" val="398555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endParaRPr lang="en-US" sz="2000" dirty="0">
              <a:latin typeface="Arial Narrow"/>
              <a:cs typeface="Arial Narrow"/>
              <a:sym typeface="Wingdings 3" pitchFamily="18" charset="2"/>
            </a:endParaRPr>
          </a:p>
          <a:p>
            <a:r>
              <a:rPr lang="en-US" sz="2400" dirty="0" err="1">
                <a:sym typeface="Wingdings 3" pitchFamily="18" charset="2"/>
              </a:rPr>
              <a:t>Chemin</a:t>
            </a:r>
            <a:r>
              <a:rPr lang="en-US" sz="2400" dirty="0">
                <a:sym typeface="Wingdings 3" pitchFamily="18" charset="2"/>
              </a:rPr>
              <a:t> </a:t>
            </a:r>
            <a:r>
              <a:rPr lang="en-US" sz="2400" dirty="0" err="1">
                <a:sym typeface="Wingdings 3" pitchFamily="18" charset="2"/>
              </a:rPr>
              <a:t>d’impact</a:t>
            </a:r>
            <a:r>
              <a:rPr lang="en-US" sz="2400" dirty="0">
                <a:latin typeface="Arial Narrow"/>
                <a:cs typeface="Arial Narrow"/>
                <a:sym typeface="Wingdings 3" pitchFamily="18" charset="2"/>
              </a:rPr>
              <a:t>:</a:t>
            </a:r>
          </a:p>
          <a:p>
            <a:pPr lvl="1"/>
            <a:r>
              <a:rPr lang="fr-FR" sz="1800" dirty="0">
                <a:latin typeface="Arial Narrow"/>
                <a:cs typeface="Arial Narrow"/>
              </a:rPr>
              <a:t>Décalage temporel important entre recherche et premiers impacts (19,4 ans)</a:t>
            </a:r>
          </a:p>
          <a:p>
            <a:pPr lvl="1"/>
            <a:r>
              <a:rPr lang="fr-FR" sz="1800" dirty="0">
                <a:latin typeface="Arial Narrow"/>
                <a:cs typeface="Arial Narrow"/>
              </a:rPr>
              <a:t>Importance cruciale des infrastructures (93% des cas) et investissements de longue durée</a:t>
            </a:r>
          </a:p>
          <a:p>
            <a:pPr lvl="1"/>
            <a:r>
              <a:rPr lang="fr-FR" sz="1800" dirty="0">
                <a:latin typeface="Arial Narrow"/>
                <a:cs typeface="Arial Narrow"/>
              </a:rPr>
              <a:t>Réseaux d’adoption souvent différents des réseaux de création</a:t>
            </a:r>
          </a:p>
          <a:p>
            <a:r>
              <a:rPr lang="fr-FR" sz="2400" dirty="0">
                <a:latin typeface="Frutiger Next LT-Heavy"/>
                <a:cs typeface="Arial Narrow"/>
              </a:rPr>
              <a:t>Contribution de l’Inra:</a:t>
            </a:r>
          </a:p>
          <a:p>
            <a:pPr lvl="1"/>
            <a:r>
              <a:rPr lang="fr-FR" sz="1800" dirty="0">
                <a:latin typeface="Arial Narrow"/>
                <a:cs typeface="Arial Narrow"/>
              </a:rPr>
              <a:t>Production de connaissance sous une forme « actionnable »</a:t>
            </a:r>
          </a:p>
          <a:p>
            <a:pPr lvl="1"/>
            <a:r>
              <a:rPr lang="fr-FR" sz="1800" dirty="0">
                <a:latin typeface="Arial Narrow"/>
                <a:cs typeface="Arial Narrow"/>
              </a:rPr>
              <a:t>Rôle essentiel de l’Inra dans la structuration des milieux utilisateurs  (87% des cas)</a:t>
            </a:r>
          </a:p>
          <a:p>
            <a:pPr lvl="1"/>
            <a:r>
              <a:rPr lang="fr-FR" sz="1800" dirty="0">
                <a:latin typeface="Arial Narrow"/>
                <a:cs typeface="Arial Narrow"/>
                <a:sym typeface="Wingdings 3" pitchFamily="18" charset="2"/>
              </a:rPr>
              <a:t>Rôle d’anticipation, exploration de nouvelles options, assurance; production de connaissances crédibles et pertinentes (pour les décisions publiques)</a:t>
            </a:r>
          </a:p>
          <a:p>
            <a:pPr marL="0" lvl="2" indent="0">
              <a:lnSpc>
                <a:spcPct val="80000"/>
              </a:lnSpc>
              <a:spcBef>
                <a:spcPct val="50000"/>
              </a:spcBef>
              <a:buNone/>
            </a:pPr>
            <a:endParaRPr lang="fr-FR" dirty="0">
              <a:latin typeface="Arial Narrow"/>
              <a:cs typeface="Arial Narrow"/>
            </a:endParaRPr>
          </a:p>
          <a:p>
            <a:pPr marL="342900" lvl="2" indent="-342900">
              <a:lnSpc>
                <a:spcPct val="80000"/>
              </a:lnSpc>
              <a:spcBef>
                <a:spcPct val="50000"/>
              </a:spcBef>
              <a:buFont typeface="Arial"/>
              <a:buChar char="•"/>
            </a:pPr>
            <a:endParaRPr lang="en-US" dirty="0">
              <a:latin typeface="Arial Narrow"/>
              <a:cs typeface="Arial Narrow"/>
              <a:sym typeface="Wingdings 3" pitchFamily="18" charset="2"/>
            </a:endParaRPr>
          </a:p>
          <a:p>
            <a:pPr marL="0" indent="0">
              <a:buNone/>
            </a:pPr>
            <a:endParaRPr lang="fr-FR" dirty="0"/>
          </a:p>
        </p:txBody>
      </p:sp>
      <p:sp>
        <p:nvSpPr>
          <p:cNvPr id="2" name="Titre 1"/>
          <p:cNvSpPr>
            <a:spLocks noGrp="1"/>
          </p:cNvSpPr>
          <p:nvPr>
            <p:ph type="title"/>
          </p:nvPr>
        </p:nvSpPr>
        <p:spPr>
          <a:xfrm>
            <a:off x="743191" y="314834"/>
            <a:ext cx="10216343" cy="888251"/>
          </a:xfrm>
        </p:spPr>
        <p:txBody>
          <a:bodyPr>
            <a:normAutofit fontScale="90000"/>
          </a:bodyPr>
          <a:lstStyle/>
          <a:p>
            <a:r>
              <a:rPr lang="fr-FR" dirty="0">
                <a:sym typeface="Wingdings 3" pitchFamily="18" charset="2"/>
              </a:rPr>
              <a:t>Analyse en coupe des chemins d’impact et de la contribution de l’INRA</a:t>
            </a:r>
            <a:br>
              <a:rPr lang="fr-FR" dirty="0">
                <a:sym typeface="Wingdings 3" pitchFamily="18" charset="2"/>
              </a:rPr>
            </a:br>
            <a:endParaRPr lang="fr-FR" dirty="0"/>
          </a:p>
        </p:txBody>
      </p:sp>
    </p:spTree>
    <p:extLst>
      <p:ext uri="{BB962C8B-B14F-4D97-AF65-F5344CB8AC3E}">
        <p14:creationId xmlns:p14="http://schemas.microsoft.com/office/powerpoint/2010/main" val="393195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OE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 y="591515"/>
            <a:ext cx="8355582" cy="6142919"/>
          </a:xfrm>
          <a:prstGeom prst="rect">
            <a:avLst/>
          </a:prstGeom>
        </p:spPr>
      </p:pic>
      <p:sp>
        <p:nvSpPr>
          <p:cNvPr id="5" name="Titre 1"/>
          <p:cNvSpPr txBox="1">
            <a:spLocks/>
          </p:cNvSpPr>
          <p:nvPr/>
        </p:nvSpPr>
        <p:spPr>
          <a:xfrm>
            <a:off x="1524000" y="250879"/>
            <a:ext cx="9144000" cy="915631"/>
          </a:xfrm>
          <a:prstGeom prst="rect">
            <a:avLst/>
          </a:prstGeom>
        </p:spPr>
        <p:txBody>
          <a:bodyPr>
            <a:normAutofit/>
          </a:bodyPr>
          <a:lstStyle>
            <a:lvl1pPr algn="l" defTabSz="914400" rtl="0" eaLnBrk="1" latinLnBrk="0" hangingPunct="1">
              <a:spcBef>
                <a:spcPct val="0"/>
              </a:spcBef>
              <a:buNone/>
              <a:defRPr sz="4000" b="0" i="0" kern="1200" spc="-100" baseline="0">
                <a:solidFill>
                  <a:schemeClr val="tx2"/>
                </a:solidFill>
                <a:latin typeface="Frutiger Next LT-Heavy"/>
                <a:ea typeface="+mj-ea"/>
                <a:cs typeface="Frutiger Next LT-Heavy"/>
              </a:defRPr>
            </a:lvl1pPr>
          </a:lstStyle>
          <a:p>
            <a:pPr algn="ctr"/>
            <a:r>
              <a:rPr lang="fr-FR" sz="2800" dirty="0"/>
              <a:t>Une typologie des chemins d’impact</a:t>
            </a:r>
          </a:p>
        </p:txBody>
      </p:sp>
      <p:sp>
        <p:nvSpPr>
          <p:cNvPr id="2" name="Rectangle 1"/>
          <p:cNvSpPr/>
          <p:nvPr/>
        </p:nvSpPr>
        <p:spPr>
          <a:xfrm>
            <a:off x="7328163" y="5104836"/>
            <a:ext cx="4863837" cy="1200329"/>
          </a:xfrm>
          <a:prstGeom prst="rect">
            <a:avLst/>
          </a:prstGeom>
          <a:solidFill>
            <a:schemeClr val="tx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latin typeface="Frutiger LT 57 Condensed"/>
                <a:cs typeface="Frutiger LT 57 Condensed"/>
              </a:rPr>
              <a:t>Matt, M., Gaunand, A., Joly, P.B., Colinet, L., 2017. </a:t>
            </a:r>
            <a:r>
              <a:rPr lang="fr-FR" dirty="0" err="1">
                <a:latin typeface="Frutiger LT 57 Condensed"/>
                <a:cs typeface="Frutiger LT 57 Condensed"/>
              </a:rPr>
              <a:t>Opening</a:t>
            </a:r>
            <a:r>
              <a:rPr lang="fr-FR" dirty="0">
                <a:latin typeface="Frutiger LT 57 Condensed"/>
                <a:cs typeface="Frutiger LT 57 Condensed"/>
              </a:rPr>
              <a:t> the black box of impact – </a:t>
            </a:r>
            <a:r>
              <a:rPr lang="fr-FR" dirty="0" err="1">
                <a:latin typeface="Frutiger LT 57 Condensed"/>
                <a:cs typeface="Frutiger LT 57 Condensed"/>
              </a:rPr>
              <a:t>Ideal-type</a:t>
            </a:r>
            <a:r>
              <a:rPr lang="fr-FR" dirty="0">
                <a:latin typeface="Frutiger LT 57 Condensed"/>
                <a:cs typeface="Frutiger LT 57 Condensed"/>
              </a:rPr>
              <a:t> impact </a:t>
            </a:r>
            <a:r>
              <a:rPr lang="fr-FR" dirty="0" err="1">
                <a:latin typeface="Frutiger LT 57 Condensed"/>
                <a:cs typeface="Frutiger LT 57 Condensed"/>
              </a:rPr>
              <a:t>pathways</a:t>
            </a:r>
            <a:r>
              <a:rPr lang="fr-FR" dirty="0">
                <a:latin typeface="Frutiger LT 57 Condensed"/>
                <a:cs typeface="Frutiger LT 57 Condensed"/>
              </a:rPr>
              <a:t> in a public agricultural </a:t>
            </a:r>
            <a:r>
              <a:rPr lang="fr-FR" dirty="0" err="1">
                <a:latin typeface="Frutiger LT 57 Condensed"/>
                <a:cs typeface="Frutiger LT 57 Condensed"/>
              </a:rPr>
              <a:t>research</a:t>
            </a:r>
            <a:r>
              <a:rPr lang="fr-FR" dirty="0">
                <a:latin typeface="Frutiger LT 57 Condensed"/>
                <a:cs typeface="Frutiger LT 57 Condensed"/>
              </a:rPr>
              <a:t> </a:t>
            </a:r>
            <a:r>
              <a:rPr lang="fr-FR" dirty="0" err="1">
                <a:latin typeface="Frutiger LT 57 Condensed"/>
                <a:cs typeface="Frutiger LT 57 Condensed"/>
              </a:rPr>
              <a:t>organization</a:t>
            </a:r>
            <a:r>
              <a:rPr lang="fr-FR" dirty="0">
                <a:latin typeface="Frutiger LT 57 Condensed"/>
                <a:cs typeface="Frutiger LT 57 Condensed"/>
              </a:rPr>
              <a:t>, </a:t>
            </a:r>
            <a:r>
              <a:rPr lang="fr-FR" i="1" dirty="0">
                <a:latin typeface="Frutiger LT 57 Condensed"/>
                <a:cs typeface="Frutiger LT 57 Condensed"/>
              </a:rPr>
              <a:t>Research Policy</a:t>
            </a:r>
          </a:p>
        </p:txBody>
      </p:sp>
    </p:spTree>
    <p:extLst>
      <p:ext uri="{BB962C8B-B14F-4D97-AF65-F5344CB8AC3E}">
        <p14:creationId xmlns:p14="http://schemas.microsoft.com/office/powerpoint/2010/main" val="25058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B077C1-4000-2645-B57C-3AD23E40103B}"/>
              </a:ext>
            </a:extLst>
          </p:cNvPr>
          <p:cNvSpPr>
            <a:spLocks noGrp="1"/>
          </p:cNvSpPr>
          <p:nvPr>
            <p:ph idx="1"/>
          </p:nvPr>
        </p:nvSpPr>
        <p:spPr/>
        <p:txBody>
          <a:bodyPr>
            <a:normAutofit lnSpcReduction="10000"/>
          </a:bodyPr>
          <a:lstStyle/>
          <a:p>
            <a:pPr marL="0" indent="0">
              <a:buNone/>
            </a:pPr>
            <a:endParaRPr lang="fr-FR" dirty="0"/>
          </a:p>
          <a:p>
            <a:pPr marL="0" indent="0">
              <a:buNone/>
            </a:pPr>
            <a:r>
              <a:rPr lang="en-GB" sz="3200" b="0" dirty="0" err="1"/>
              <a:t>Approche</a:t>
            </a:r>
            <a:r>
              <a:rPr lang="en-GB" sz="3200" b="0" dirty="0"/>
              <a:t> ASIRPA </a:t>
            </a:r>
            <a:r>
              <a:rPr lang="en-GB" sz="3200" b="0" dirty="0" err="1"/>
              <a:t>utilisée</a:t>
            </a:r>
            <a:r>
              <a:rPr lang="en-GB" sz="3200" b="0" dirty="0"/>
              <a:t> </a:t>
            </a:r>
            <a:r>
              <a:rPr lang="en-GB" sz="3200" b="0" dirty="0" err="1"/>
              <a:t>en</a:t>
            </a:r>
            <a:r>
              <a:rPr lang="en-GB" sz="3200" b="0" dirty="0"/>
              <a:t> routine </a:t>
            </a:r>
            <a:r>
              <a:rPr lang="en-GB" sz="3200" b="0" dirty="0" err="1"/>
              <a:t>à</a:t>
            </a:r>
            <a:r>
              <a:rPr lang="en-GB" sz="3200" b="0" dirty="0"/>
              <a:t> INRAE:</a:t>
            </a:r>
          </a:p>
          <a:p>
            <a:r>
              <a:rPr lang="en-GB" sz="2800" b="0" dirty="0" err="1"/>
              <a:t>Equipe</a:t>
            </a:r>
            <a:r>
              <a:rPr lang="en-GB" sz="2800" b="0" dirty="0"/>
              <a:t> de recherche et cellule </a:t>
            </a:r>
            <a:r>
              <a:rPr lang="en-GB" sz="2800" b="0" dirty="0" err="1"/>
              <a:t>opérationnelle</a:t>
            </a:r>
            <a:r>
              <a:rPr lang="en-GB" sz="2800" b="0" dirty="0"/>
              <a:t> (</a:t>
            </a:r>
            <a:r>
              <a:rPr lang="en-GB" sz="2800" b="0" dirty="0" err="1"/>
              <a:t>à</a:t>
            </a:r>
            <a:r>
              <a:rPr lang="en-GB" sz="2800" b="0" dirty="0"/>
              <a:t> la DEV)</a:t>
            </a:r>
          </a:p>
          <a:p>
            <a:r>
              <a:rPr lang="en-GB" sz="2800" b="0" dirty="0" err="1"/>
              <a:t>Référents</a:t>
            </a:r>
            <a:r>
              <a:rPr lang="en-GB" sz="2800" b="0" dirty="0"/>
              <a:t> impact dans les </a:t>
            </a:r>
            <a:r>
              <a:rPr lang="en-GB" sz="2800" b="0" dirty="0" err="1"/>
              <a:t>départements</a:t>
            </a:r>
            <a:r>
              <a:rPr lang="en-GB" sz="2800" b="0" dirty="0"/>
              <a:t> de recherche</a:t>
            </a:r>
          </a:p>
          <a:p>
            <a:r>
              <a:rPr lang="en-GB" sz="2800" b="0" dirty="0"/>
              <a:t>Etudes </a:t>
            </a:r>
            <a:r>
              <a:rPr lang="en-GB" sz="2800" b="0" dirty="0" err="1"/>
              <a:t>réalisées</a:t>
            </a:r>
            <a:r>
              <a:rPr lang="en-GB" sz="2800" b="0" dirty="0"/>
              <a:t> par les </a:t>
            </a:r>
            <a:r>
              <a:rPr lang="en-GB" sz="2800" b="0" dirty="0" err="1"/>
              <a:t>chercheurs</a:t>
            </a:r>
            <a:r>
              <a:rPr lang="en-GB" sz="2800" b="0" dirty="0"/>
              <a:t> </a:t>
            </a:r>
            <a:r>
              <a:rPr lang="en-GB" sz="2800" b="0" dirty="0" err="1"/>
              <a:t>impliqués</a:t>
            </a:r>
            <a:r>
              <a:rPr lang="en-GB" sz="2800" b="0" dirty="0"/>
              <a:t> dans le </a:t>
            </a:r>
            <a:r>
              <a:rPr lang="en-GB" sz="2800" b="0" dirty="0" err="1"/>
              <a:t>cas</a:t>
            </a:r>
            <a:r>
              <a:rPr lang="en-GB" sz="2800" b="0" dirty="0"/>
              <a:t>, avec </a:t>
            </a:r>
            <a:r>
              <a:rPr lang="en-GB" sz="2800" b="0" dirty="0" err="1"/>
              <a:t>l’appui</a:t>
            </a:r>
            <a:r>
              <a:rPr lang="en-GB" sz="2800" b="0" dirty="0"/>
              <a:t> des </a:t>
            </a:r>
            <a:r>
              <a:rPr lang="en-GB" sz="2800" b="0" dirty="0" err="1"/>
              <a:t>référents</a:t>
            </a:r>
            <a:endParaRPr lang="en-GB" sz="2800" b="0" dirty="0"/>
          </a:p>
          <a:p>
            <a:r>
              <a:rPr lang="en-GB" sz="2800" b="0" dirty="0"/>
              <a:t>Formations </a:t>
            </a:r>
            <a:r>
              <a:rPr lang="en-GB" sz="2800" b="0" dirty="0" err="1"/>
              <a:t>en</a:t>
            </a:r>
            <a:r>
              <a:rPr lang="en-GB" sz="2800" b="0" dirty="0"/>
              <a:t> </a:t>
            </a:r>
            <a:r>
              <a:rPr lang="en-GB" sz="2800" b="0" dirty="0" err="1"/>
              <a:t>ligne</a:t>
            </a:r>
            <a:r>
              <a:rPr lang="en-GB" sz="2800" b="0" dirty="0"/>
              <a:t> (MOOC)</a:t>
            </a:r>
          </a:p>
          <a:p>
            <a:pPr marL="0" indent="0">
              <a:buNone/>
            </a:pPr>
            <a:endParaRPr lang="en-GB" sz="3200" b="0" dirty="0"/>
          </a:p>
          <a:p>
            <a:pPr marL="0" indent="0">
              <a:buNone/>
            </a:pPr>
            <a:r>
              <a:rPr lang="en-GB" sz="3200" b="0" dirty="0" err="1"/>
              <a:t>Enjeu</a:t>
            </a:r>
            <a:r>
              <a:rPr lang="en-GB" sz="3200" b="0" dirty="0"/>
              <a:t>: passer de </a:t>
            </a:r>
            <a:r>
              <a:rPr lang="en-GB" sz="3200" b="0" dirty="0" err="1"/>
              <a:t>l’économie</a:t>
            </a:r>
            <a:r>
              <a:rPr lang="en-GB" sz="3200" b="0" dirty="0"/>
              <a:t> de la </a:t>
            </a:r>
            <a:r>
              <a:rPr lang="en-GB" sz="3200" b="0" dirty="0" err="1"/>
              <a:t>promesse</a:t>
            </a:r>
            <a:r>
              <a:rPr lang="en-GB" sz="3200" b="0" dirty="0"/>
              <a:t> </a:t>
            </a:r>
            <a:r>
              <a:rPr lang="en-GB" sz="3200" b="0" dirty="0" err="1"/>
              <a:t>à</a:t>
            </a:r>
            <a:r>
              <a:rPr lang="en-GB" sz="3200" b="0" dirty="0"/>
              <a:t> la culture de  </a:t>
            </a:r>
            <a:r>
              <a:rPr lang="en-GB" sz="3200" b="0" dirty="0" err="1"/>
              <a:t>l’impact</a:t>
            </a:r>
            <a:r>
              <a:rPr lang="en-GB" sz="3200" b="0" dirty="0"/>
              <a:t>!</a:t>
            </a:r>
          </a:p>
        </p:txBody>
      </p:sp>
      <p:sp>
        <p:nvSpPr>
          <p:cNvPr id="2" name="Titre 1">
            <a:extLst>
              <a:ext uri="{FF2B5EF4-FFF2-40B4-BE49-F238E27FC236}">
                <a16:creationId xmlns:a16="http://schemas.microsoft.com/office/drawing/2014/main" id="{43C4DA41-6523-8A4B-B734-6798B187D332}"/>
              </a:ext>
            </a:extLst>
          </p:cNvPr>
          <p:cNvSpPr>
            <a:spLocks noGrp="1"/>
          </p:cNvSpPr>
          <p:nvPr>
            <p:ph type="title"/>
          </p:nvPr>
        </p:nvSpPr>
        <p:spPr/>
        <p:txBody>
          <a:bodyPr>
            <a:normAutofit/>
          </a:bodyPr>
          <a:lstStyle/>
          <a:p>
            <a:r>
              <a:rPr lang="en-US" sz="3600" dirty="0"/>
              <a:t>Dimensions </a:t>
            </a:r>
            <a:r>
              <a:rPr lang="en-US" sz="3600" dirty="0" err="1"/>
              <a:t>organisationnelles</a:t>
            </a:r>
            <a:r>
              <a:rPr lang="en-US" sz="3600" dirty="0"/>
              <a:t> et </a:t>
            </a:r>
            <a:r>
              <a:rPr lang="en-US" sz="3600" dirty="0" err="1"/>
              <a:t>institutionnelle</a:t>
            </a:r>
            <a:endParaRPr lang="fr-FR" sz="3600" dirty="0"/>
          </a:p>
        </p:txBody>
      </p:sp>
    </p:spTree>
    <p:extLst>
      <p:ext uri="{BB962C8B-B14F-4D97-AF65-F5344CB8AC3E}">
        <p14:creationId xmlns:p14="http://schemas.microsoft.com/office/powerpoint/2010/main" val="2984161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BB1982C-434A-BB42-BE45-7F9BA3E7926C}"/>
              </a:ext>
            </a:extLst>
          </p:cNvPr>
          <p:cNvSpPr>
            <a:spLocks noGrp="1"/>
          </p:cNvSpPr>
          <p:nvPr>
            <p:ph type="ctrTitle"/>
          </p:nvPr>
        </p:nvSpPr>
        <p:spPr/>
        <p:txBody>
          <a:bodyPr>
            <a:normAutofit fontScale="90000"/>
          </a:bodyPr>
          <a:lstStyle/>
          <a:p>
            <a:r>
              <a:rPr lang="fr-FR" sz="4400" dirty="0"/>
              <a:t>ASIRPA </a:t>
            </a:r>
            <a:r>
              <a:rPr lang="fr-FR" sz="4400" i="1" dirty="0"/>
              <a:t>in </a:t>
            </a:r>
            <a:r>
              <a:rPr lang="fr-FR" sz="4400" i="1" dirty="0" err="1"/>
              <a:t>itinere</a:t>
            </a:r>
            <a:r>
              <a:rPr lang="fr-FR" sz="4400" i="1" dirty="0"/>
              <a:t> – Enseignements pour TETRAE</a:t>
            </a:r>
          </a:p>
        </p:txBody>
      </p:sp>
    </p:spTree>
    <p:extLst>
      <p:ext uri="{BB962C8B-B14F-4D97-AF65-F5344CB8AC3E}">
        <p14:creationId xmlns:p14="http://schemas.microsoft.com/office/powerpoint/2010/main" val="2561026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20FF37B-8C12-1748-9B75-5B20E3118EC4}"/>
              </a:ext>
            </a:extLst>
          </p:cNvPr>
          <p:cNvSpPr>
            <a:spLocks noGrp="1"/>
          </p:cNvSpPr>
          <p:nvPr>
            <p:ph idx="1"/>
          </p:nvPr>
        </p:nvSpPr>
        <p:spPr/>
        <p:txBody>
          <a:bodyPr/>
          <a:lstStyle/>
          <a:p>
            <a:r>
              <a:rPr lang="fr-FR" dirty="0"/>
              <a:t>Ambition</a:t>
            </a:r>
          </a:p>
          <a:p>
            <a:pPr marL="457200" lvl="1" indent="0">
              <a:buNone/>
            </a:pPr>
            <a:r>
              <a:rPr lang="fr-FR" dirty="0"/>
              <a:t>Pour les recherches à visée transformatrice, se doter d’une approche et d’outils qui permettent d’augmenter la chance d’atteindre la cible</a:t>
            </a:r>
          </a:p>
          <a:p>
            <a:r>
              <a:rPr lang="fr-FR" dirty="0"/>
              <a:t>Philosophie générale</a:t>
            </a:r>
          </a:p>
          <a:p>
            <a:pPr marL="457200" lvl="1" indent="0">
              <a:buNone/>
            </a:pPr>
            <a:r>
              <a:rPr lang="fr-FR" dirty="0"/>
              <a:t>Evaluation formative</a:t>
            </a:r>
          </a:p>
          <a:p>
            <a:pPr marL="457200" lvl="1" indent="0">
              <a:buNone/>
            </a:pPr>
            <a:r>
              <a:rPr lang="fr-FR" dirty="0"/>
              <a:t>Management adaptatif et participatif</a:t>
            </a:r>
          </a:p>
          <a:p>
            <a:r>
              <a:rPr lang="fr-FR" dirty="0"/>
              <a:t>Méthode</a:t>
            </a:r>
          </a:p>
          <a:p>
            <a:pPr marL="457200" lvl="1" indent="0">
              <a:buNone/>
            </a:pPr>
            <a:r>
              <a:rPr lang="fr-FR" dirty="0"/>
              <a:t>Tirer les leçons d’ASIRPA </a:t>
            </a:r>
            <a:r>
              <a:rPr lang="fr-FR" i="1" dirty="0"/>
              <a:t>ex post </a:t>
            </a:r>
            <a:r>
              <a:rPr lang="fr-FR" dirty="0"/>
              <a:t>concernant les mécanismes d’impact</a:t>
            </a:r>
          </a:p>
          <a:p>
            <a:pPr marL="457200" lvl="1" indent="0">
              <a:buNone/>
            </a:pPr>
            <a:r>
              <a:rPr lang="fr-FR" dirty="0"/>
              <a:t>Co-concevoir approche et outils par des </a:t>
            </a:r>
            <a:r>
              <a:rPr lang="fr-FR" dirty="0" err="1"/>
              <a:t>co</a:t>
            </a:r>
            <a:r>
              <a:rPr lang="fr-FR" dirty="0"/>
              <a:t>-expérimentations en conditions </a:t>
            </a:r>
            <a:r>
              <a:rPr lang="fr-FR" dirty="0" err="1"/>
              <a:t>réélles</a:t>
            </a:r>
            <a:endParaRPr lang="fr-FR" dirty="0"/>
          </a:p>
        </p:txBody>
      </p:sp>
      <p:sp>
        <p:nvSpPr>
          <p:cNvPr id="3" name="Titre 2">
            <a:extLst>
              <a:ext uri="{FF2B5EF4-FFF2-40B4-BE49-F238E27FC236}">
                <a16:creationId xmlns:a16="http://schemas.microsoft.com/office/drawing/2014/main" id="{B3686F3F-979F-F04D-B012-4093B521E2C0}"/>
              </a:ext>
            </a:extLst>
          </p:cNvPr>
          <p:cNvSpPr>
            <a:spLocks noGrp="1"/>
          </p:cNvSpPr>
          <p:nvPr>
            <p:ph type="title"/>
          </p:nvPr>
        </p:nvSpPr>
        <p:spPr/>
        <p:txBody>
          <a:bodyPr/>
          <a:lstStyle/>
          <a:p>
            <a:r>
              <a:rPr lang="fr-FR" dirty="0"/>
              <a:t>Les grands principes de l’approche </a:t>
            </a:r>
            <a:r>
              <a:rPr lang="fr-FR" sz="3200" dirty="0"/>
              <a:t>ASIRPA </a:t>
            </a:r>
            <a:r>
              <a:rPr lang="fr-FR" sz="3200" i="1" dirty="0"/>
              <a:t>in </a:t>
            </a:r>
            <a:r>
              <a:rPr lang="fr-FR" sz="3200" i="1" dirty="0" err="1"/>
              <a:t>itinere</a:t>
            </a:r>
            <a:r>
              <a:rPr lang="fr-FR" dirty="0"/>
              <a:t> </a:t>
            </a:r>
          </a:p>
        </p:txBody>
      </p:sp>
    </p:spTree>
    <p:extLst>
      <p:ext uri="{BB962C8B-B14F-4D97-AF65-F5344CB8AC3E}">
        <p14:creationId xmlns:p14="http://schemas.microsoft.com/office/powerpoint/2010/main" val="263974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Travailler ces concepts clefs qui structurent le programme : Nexus, innovation ouverte, impact, transition …</a:t>
            </a:r>
          </a:p>
          <a:p>
            <a:r>
              <a:rPr lang="fr-FR" dirty="0"/>
              <a:t>Partager des références /une vision communes autour des concepts clefs, des démarches de recherches</a:t>
            </a:r>
          </a:p>
          <a:p>
            <a:r>
              <a:rPr lang="fr-FR" dirty="0"/>
              <a:t>Aider à la construction et à la réussite des projets </a:t>
            </a:r>
          </a:p>
        </p:txBody>
      </p:sp>
      <p:sp>
        <p:nvSpPr>
          <p:cNvPr id="3" name="Titre 2"/>
          <p:cNvSpPr>
            <a:spLocks noGrp="1"/>
          </p:cNvSpPr>
          <p:nvPr>
            <p:ph type="title"/>
          </p:nvPr>
        </p:nvSpPr>
        <p:spPr/>
        <p:txBody>
          <a:bodyPr/>
          <a:lstStyle/>
          <a:p>
            <a:r>
              <a:rPr lang="fr-FR" dirty="0"/>
              <a:t>Objectifs des webinaires </a:t>
            </a:r>
          </a:p>
        </p:txBody>
      </p:sp>
      <p:sp>
        <p:nvSpPr>
          <p:cNvPr id="4" name="Sous-titre 3"/>
          <p:cNvSpPr>
            <a:spLocks noGrp="1"/>
          </p:cNvSpPr>
          <p:nvPr>
            <p:ph type="subTitle" idx="10"/>
          </p:nvPr>
        </p:nvSpPr>
        <p:spPr/>
        <p:txBody>
          <a:bodyPr/>
          <a:lstStyle/>
          <a:p>
            <a:endParaRPr lang="fr-FR"/>
          </a:p>
        </p:txBody>
      </p:sp>
    </p:spTree>
    <p:extLst>
      <p:ext uri="{BB962C8B-B14F-4D97-AF65-F5344CB8AC3E}">
        <p14:creationId xmlns:p14="http://schemas.microsoft.com/office/powerpoint/2010/main" val="1819763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DE5003-1EB5-B443-A9A6-C672C5982BC1}"/>
              </a:ext>
            </a:extLst>
          </p:cNvPr>
          <p:cNvSpPr>
            <a:spLocks noGrp="1"/>
          </p:cNvSpPr>
          <p:nvPr>
            <p:ph idx="1"/>
          </p:nvPr>
        </p:nvSpPr>
        <p:spPr/>
        <p:txBody>
          <a:bodyPr>
            <a:normAutofit/>
          </a:bodyPr>
          <a:lstStyle/>
          <a:p>
            <a:pPr marL="342900" indent="-342900">
              <a:buFontTx/>
              <a:buChar char="-"/>
            </a:pPr>
            <a:r>
              <a:rPr lang="fr-FR" i="1" dirty="0"/>
              <a:t>Décalage temporel</a:t>
            </a:r>
            <a:endParaRPr lang="fr-FR" b="0" dirty="0"/>
          </a:p>
          <a:p>
            <a:pPr marL="342900" indent="-342900">
              <a:buFontTx/>
              <a:buChar char="-"/>
            </a:pPr>
            <a:r>
              <a:rPr lang="fr-FR" i="1" dirty="0"/>
              <a:t>Décalage entre ambition et moyens de pilotage</a:t>
            </a:r>
            <a:endParaRPr lang="fr-FR" b="0" dirty="0"/>
          </a:p>
          <a:p>
            <a:pPr marL="342900" indent="-342900">
              <a:buFontTx/>
              <a:buChar char="-"/>
            </a:pPr>
            <a:r>
              <a:rPr lang="fr-FR" i="1" dirty="0"/>
              <a:t>Complexité et incertitude</a:t>
            </a:r>
            <a:endParaRPr lang="fr-FR" b="0" dirty="0"/>
          </a:p>
          <a:p>
            <a:pPr marL="342900" indent="-342900">
              <a:buFontTx/>
              <a:buChar char="-"/>
            </a:pPr>
            <a:r>
              <a:rPr lang="fr-FR" i="1" dirty="0"/>
              <a:t>Opposition </a:t>
            </a:r>
            <a:r>
              <a:rPr lang="fr-FR" i="1" dirty="0" err="1"/>
              <a:t>quali</a:t>
            </a:r>
            <a:r>
              <a:rPr lang="fr-FR" i="1" dirty="0"/>
              <a:t>/quanti</a:t>
            </a:r>
            <a:endParaRPr lang="fr-FR" dirty="0"/>
          </a:p>
        </p:txBody>
      </p:sp>
      <p:sp>
        <p:nvSpPr>
          <p:cNvPr id="3" name="Titre 2">
            <a:extLst>
              <a:ext uri="{FF2B5EF4-FFF2-40B4-BE49-F238E27FC236}">
                <a16:creationId xmlns:a16="http://schemas.microsoft.com/office/drawing/2014/main" id="{6E672641-5E04-374D-A150-8AD4852B367E}"/>
              </a:ext>
            </a:extLst>
          </p:cNvPr>
          <p:cNvSpPr>
            <a:spLocks noGrp="1"/>
          </p:cNvSpPr>
          <p:nvPr>
            <p:ph type="title"/>
          </p:nvPr>
        </p:nvSpPr>
        <p:spPr/>
        <p:txBody>
          <a:bodyPr>
            <a:normAutofit/>
          </a:bodyPr>
          <a:lstStyle/>
          <a:p>
            <a:r>
              <a:rPr lang="fr-FR" sz="2800" dirty="0"/>
              <a:t>Les grands problèmes du management des projets de R&amp;I orientés vers l’impact</a:t>
            </a:r>
          </a:p>
        </p:txBody>
      </p:sp>
    </p:spTree>
    <p:extLst>
      <p:ext uri="{BB962C8B-B14F-4D97-AF65-F5344CB8AC3E}">
        <p14:creationId xmlns:p14="http://schemas.microsoft.com/office/powerpoint/2010/main" val="69776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DE5003-1EB5-B443-A9A6-C672C5982BC1}"/>
              </a:ext>
            </a:extLst>
          </p:cNvPr>
          <p:cNvSpPr>
            <a:spLocks noGrp="1"/>
          </p:cNvSpPr>
          <p:nvPr>
            <p:ph idx="1"/>
          </p:nvPr>
        </p:nvSpPr>
        <p:spPr/>
        <p:txBody>
          <a:bodyPr>
            <a:normAutofit/>
          </a:bodyPr>
          <a:lstStyle/>
          <a:p>
            <a:pPr marL="342900" indent="-342900">
              <a:buFontTx/>
              <a:buChar char="-"/>
            </a:pPr>
            <a:r>
              <a:rPr lang="fr-FR" i="1" dirty="0"/>
              <a:t>Décalage temporel</a:t>
            </a:r>
            <a:r>
              <a:rPr lang="fr-FR" b="0" dirty="0"/>
              <a:t>: Démarche itérative + principe de parcimonie d’information</a:t>
            </a:r>
          </a:p>
          <a:p>
            <a:pPr marL="342900" indent="-342900">
              <a:buFontTx/>
              <a:buChar char="-"/>
            </a:pPr>
            <a:endParaRPr lang="fr-FR" b="0" dirty="0"/>
          </a:p>
          <a:p>
            <a:pPr marL="342900" indent="-342900">
              <a:buFontTx/>
              <a:buChar char="-"/>
            </a:pPr>
            <a:r>
              <a:rPr lang="fr-FR" i="1" dirty="0"/>
              <a:t>Décalage entre ambition et moyens de pilotage</a:t>
            </a:r>
            <a:r>
              <a:rPr lang="fr-FR" b="0" dirty="0"/>
              <a:t>: analyse de la contribution (Positionner le projet dans son écosystème)</a:t>
            </a:r>
          </a:p>
          <a:p>
            <a:pPr marL="342900" indent="-342900">
              <a:buFontTx/>
              <a:buChar char="-"/>
            </a:pPr>
            <a:endParaRPr lang="fr-FR" b="0" dirty="0"/>
          </a:p>
          <a:p>
            <a:pPr marL="342900" indent="-342900">
              <a:buFontTx/>
              <a:buChar char="-"/>
            </a:pPr>
            <a:r>
              <a:rPr lang="fr-FR" i="1" dirty="0"/>
              <a:t>Complexité et incertitude</a:t>
            </a:r>
            <a:r>
              <a:rPr lang="fr-FR" b="0" dirty="0"/>
              <a:t>: Démarche itérative, expérimentale</a:t>
            </a:r>
          </a:p>
          <a:p>
            <a:pPr marL="342900" indent="-342900">
              <a:buFontTx/>
              <a:buChar char="-"/>
            </a:pPr>
            <a:endParaRPr lang="fr-FR" b="0" dirty="0"/>
          </a:p>
          <a:p>
            <a:pPr marL="342900" indent="-342900">
              <a:buFontTx/>
              <a:buChar char="-"/>
            </a:pPr>
            <a:r>
              <a:rPr lang="fr-FR" i="1" dirty="0"/>
              <a:t>Opposition </a:t>
            </a:r>
            <a:r>
              <a:rPr lang="fr-FR" i="1" dirty="0" err="1"/>
              <a:t>quali</a:t>
            </a:r>
            <a:r>
              <a:rPr lang="fr-FR" i="1" dirty="0"/>
              <a:t>/quanti</a:t>
            </a:r>
            <a:r>
              <a:rPr lang="fr-FR" b="0" dirty="0"/>
              <a:t>: travailler la mise en récit (explicitation de la théorie du changement) et l’analyse multidimensionnelle des effets</a:t>
            </a:r>
          </a:p>
          <a:p>
            <a:endParaRPr lang="fr-FR" dirty="0"/>
          </a:p>
        </p:txBody>
      </p:sp>
      <p:sp>
        <p:nvSpPr>
          <p:cNvPr id="3" name="Titre 2">
            <a:extLst>
              <a:ext uri="{FF2B5EF4-FFF2-40B4-BE49-F238E27FC236}">
                <a16:creationId xmlns:a16="http://schemas.microsoft.com/office/drawing/2014/main" id="{6E672641-5E04-374D-A150-8AD4852B367E}"/>
              </a:ext>
            </a:extLst>
          </p:cNvPr>
          <p:cNvSpPr>
            <a:spLocks noGrp="1"/>
          </p:cNvSpPr>
          <p:nvPr>
            <p:ph type="title"/>
          </p:nvPr>
        </p:nvSpPr>
        <p:spPr/>
        <p:txBody>
          <a:bodyPr>
            <a:normAutofit/>
          </a:bodyPr>
          <a:lstStyle/>
          <a:p>
            <a:r>
              <a:rPr lang="fr-FR" sz="2800" dirty="0"/>
              <a:t>Les grands problèmes du management des projets de R&amp;I orientés vers l’impact – les réponses d’ASIRPA </a:t>
            </a:r>
            <a:r>
              <a:rPr lang="fr-FR" sz="2800" i="1" dirty="0"/>
              <a:t>in </a:t>
            </a:r>
            <a:r>
              <a:rPr lang="fr-FR" sz="2800" i="1" dirty="0" err="1"/>
              <a:t>itinere</a:t>
            </a:r>
            <a:endParaRPr lang="fr-FR" sz="2800" i="1" dirty="0"/>
          </a:p>
        </p:txBody>
      </p:sp>
    </p:spTree>
    <p:extLst>
      <p:ext uri="{BB962C8B-B14F-4D97-AF65-F5344CB8AC3E}">
        <p14:creationId xmlns:p14="http://schemas.microsoft.com/office/powerpoint/2010/main" val="302515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26757" y="290431"/>
            <a:ext cx="9934832" cy="990600"/>
          </a:xfrm>
        </p:spPr>
        <p:txBody>
          <a:bodyPr>
            <a:normAutofit/>
          </a:bodyPr>
          <a:lstStyle/>
          <a:p>
            <a:r>
              <a:rPr lang="fr-FR" sz="3200" dirty="0"/>
              <a:t>L’approche ASIRPA </a:t>
            </a:r>
            <a:r>
              <a:rPr lang="fr-FR" sz="3200" baseline="30000" dirty="0" err="1"/>
              <a:t>rt</a:t>
            </a:r>
            <a:r>
              <a:rPr lang="fr-FR" sz="3200" baseline="30000" dirty="0"/>
              <a:t>  </a:t>
            </a:r>
            <a:r>
              <a:rPr lang="fr-FR" sz="3200" dirty="0"/>
              <a:t> - Une évaluation formative à utiliser dans un cadre de management adaptatif</a:t>
            </a:r>
          </a:p>
        </p:txBody>
      </p:sp>
      <p:graphicFrame>
        <p:nvGraphicFramePr>
          <p:cNvPr id="4" name="Diagramme 3">
            <a:extLst>
              <a:ext uri="{FF2B5EF4-FFF2-40B4-BE49-F238E27FC236}">
                <a16:creationId xmlns:a16="http://schemas.microsoft.com/office/drawing/2014/main" id="{E0D73463-953A-C848-8A21-4F1F4E668D99}"/>
              </a:ext>
            </a:extLst>
          </p:cNvPr>
          <p:cNvGraphicFramePr/>
          <p:nvPr/>
        </p:nvGraphicFramePr>
        <p:xfrm>
          <a:off x="2856079" y="1337636"/>
          <a:ext cx="6076188" cy="418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461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3">
            <a:extLst>
              <a:ext uri="{FF2B5EF4-FFF2-40B4-BE49-F238E27FC236}">
                <a16:creationId xmlns:a16="http://schemas.microsoft.com/office/drawing/2014/main" id="{B012BA2E-6EF4-014A-AECA-BED425F94F3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879601" y="1339165"/>
            <a:ext cx="8602133" cy="4689103"/>
          </a:xfrm>
          <a:prstGeom prst="rect">
            <a:avLst/>
          </a:prstGeom>
          <a:noFill/>
          <a:ln>
            <a:noFill/>
          </a:ln>
        </p:spPr>
      </p:pic>
      <p:sp>
        <p:nvSpPr>
          <p:cNvPr id="2" name="Titre 1">
            <a:extLst>
              <a:ext uri="{FF2B5EF4-FFF2-40B4-BE49-F238E27FC236}">
                <a16:creationId xmlns:a16="http://schemas.microsoft.com/office/drawing/2014/main" id="{2A5855B3-F1F3-8B49-A590-5C8F98D8B58B}"/>
              </a:ext>
            </a:extLst>
          </p:cNvPr>
          <p:cNvSpPr>
            <a:spLocks noGrp="1"/>
          </p:cNvSpPr>
          <p:nvPr>
            <p:ph type="title"/>
          </p:nvPr>
        </p:nvSpPr>
        <p:spPr/>
        <p:txBody>
          <a:bodyPr/>
          <a:lstStyle/>
          <a:p>
            <a:r>
              <a:rPr lang="fr-FR" dirty="0"/>
              <a:t>Le chemin d’impact: outil central d’</a:t>
            </a:r>
            <a:r>
              <a:rPr lang="fr-FR" dirty="0" err="1"/>
              <a:t>ASIRPA</a:t>
            </a:r>
            <a:r>
              <a:rPr lang="fr-FR" baseline="30000" dirty="0" err="1"/>
              <a:t>tr</a:t>
            </a:r>
            <a:endParaRPr lang="fr-FR" dirty="0"/>
          </a:p>
        </p:txBody>
      </p:sp>
    </p:spTree>
    <p:extLst>
      <p:ext uri="{BB962C8B-B14F-4D97-AF65-F5344CB8AC3E}">
        <p14:creationId xmlns:p14="http://schemas.microsoft.com/office/powerpoint/2010/main" val="1591916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B077C1-4000-2645-B57C-3AD23E40103B}"/>
              </a:ext>
            </a:extLst>
          </p:cNvPr>
          <p:cNvSpPr>
            <a:spLocks noGrp="1"/>
          </p:cNvSpPr>
          <p:nvPr>
            <p:ph idx="1"/>
          </p:nvPr>
        </p:nvSpPr>
        <p:spPr>
          <a:xfrm>
            <a:off x="1062681" y="1203085"/>
            <a:ext cx="4022234" cy="5505276"/>
          </a:xfrm>
        </p:spPr>
        <p:txBody>
          <a:bodyPr wrap="square">
            <a:noAutofit/>
          </a:bodyPr>
          <a:lstStyle/>
          <a:p>
            <a:pPr marL="270272" indent="-139304">
              <a:buNone/>
            </a:pPr>
            <a:r>
              <a:rPr lang="fr-FR" sz="1600" dirty="0"/>
              <a:t>Etape 1. Définir les transformations attendues</a:t>
            </a:r>
          </a:p>
          <a:p>
            <a:pPr marL="270272" indent="-139304">
              <a:buNone/>
            </a:pPr>
            <a:r>
              <a:rPr lang="fr-FR" sz="1600" b="0" dirty="0"/>
              <a:t>	Commencer par les transformations attendues (et non par les résultats)</a:t>
            </a:r>
          </a:p>
        </p:txBody>
      </p:sp>
      <p:sp>
        <p:nvSpPr>
          <p:cNvPr id="2" name="Titre 1">
            <a:extLst>
              <a:ext uri="{FF2B5EF4-FFF2-40B4-BE49-F238E27FC236}">
                <a16:creationId xmlns:a16="http://schemas.microsoft.com/office/drawing/2014/main" id="{43C4DA41-6523-8A4B-B734-6798B187D332}"/>
              </a:ext>
            </a:extLst>
          </p:cNvPr>
          <p:cNvSpPr>
            <a:spLocks noGrp="1"/>
          </p:cNvSpPr>
          <p:nvPr>
            <p:ph type="title"/>
          </p:nvPr>
        </p:nvSpPr>
        <p:spPr/>
        <p:txBody>
          <a:bodyPr>
            <a:noAutofit/>
          </a:bodyPr>
          <a:lstStyle/>
          <a:p>
            <a:r>
              <a:rPr lang="en-US" b="0" dirty="0"/>
              <a:t>Les étapes de la </a:t>
            </a:r>
            <a:r>
              <a:rPr lang="en-US" b="0" dirty="0" err="1"/>
              <a:t>méthode</a:t>
            </a:r>
            <a:r>
              <a:rPr lang="en-US" b="0" dirty="0"/>
              <a:t> </a:t>
            </a:r>
            <a:r>
              <a:rPr lang="fr-FR" dirty="0" err="1"/>
              <a:t>ASIRPA</a:t>
            </a:r>
            <a:r>
              <a:rPr lang="fr-FR" baseline="30000" dirty="0" err="1"/>
              <a:t>tr</a:t>
            </a:r>
            <a:r>
              <a:rPr lang="en-US" b="0" dirty="0"/>
              <a:t> </a:t>
            </a:r>
            <a:endParaRPr lang="fr-FR" b="0" dirty="0"/>
          </a:p>
        </p:txBody>
      </p:sp>
      <p:pic>
        <p:nvPicPr>
          <p:cNvPr id="4" name="Espace réservé du contenu 3">
            <a:extLst>
              <a:ext uri="{FF2B5EF4-FFF2-40B4-BE49-F238E27FC236}">
                <a16:creationId xmlns:a16="http://schemas.microsoft.com/office/drawing/2014/main" id="{889A1720-5530-3046-9619-05CC2469737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367867" y="3018025"/>
            <a:ext cx="5113866" cy="3166533"/>
          </a:xfrm>
          <a:prstGeom prst="rect">
            <a:avLst/>
          </a:prstGeom>
          <a:noFill/>
          <a:ln>
            <a:noFill/>
          </a:ln>
        </p:spPr>
      </p:pic>
      <p:sp>
        <p:nvSpPr>
          <p:cNvPr id="5" name="Bouée 4">
            <a:extLst>
              <a:ext uri="{FF2B5EF4-FFF2-40B4-BE49-F238E27FC236}">
                <a16:creationId xmlns:a16="http://schemas.microsoft.com/office/drawing/2014/main" id="{9C988F73-604C-9441-B4A2-6D23936C1F35}"/>
              </a:ext>
            </a:extLst>
          </p:cNvPr>
          <p:cNvSpPr/>
          <p:nvPr/>
        </p:nvSpPr>
        <p:spPr>
          <a:xfrm>
            <a:off x="7924800" y="5165124"/>
            <a:ext cx="2686569" cy="1097464"/>
          </a:xfrm>
          <a:prstGeom prst="donut">
            <a:avLst>
              <a:gd name="adj" fmla="val 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31380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B077C1-4000-2645-B57C-3AD23E40103B}"/>
              </a:ext>
            </a:extLst>
          </p:cNvPr>
          <p:cNvSpPr>
            <a:spLocks noGrp="1"/>
          </p:cNvSpPr>
          <p:nvPr>
            <p:ph idx="1"/>
          </p:nvPr>
        </p:nvSpPr>
        <p:spPr>
          <a:xfrm>
            <a:off x="1099751" y="1042847"/>
            <a:ext cx="4577831" cy="5505276"/>
          </a:xfrm>
        </p:spPr>
        <p:txBody>
          <a:bodyPr wrap="square">
            <a:noAutofit/>
          </a:bodyPr>
          <a:lstStyle/>
          <a:p>
            <a:pPr marL="270272" indent="-139304">
              <a:buNone/>
            </a:pPr>
            <a:r>
              <a:rPr lang="en-US" sz="1600" dirty="0" err="1"/>
              <a:t>Etape</a:t>
            </a:r>
            <a:r>
              <a:rPr lang="en-US" sz="1600" dirty="0"/>
              <a:t> 2. </a:t>
            </a:r>
            <a:r>
              <a:rPr lang="fr-FR" sz="1600" dirty="0"/>
              <a:t>Définir le rôle du projet dans l’écosystème (que se </a:t>
            </a:r>
            <a:r>
              <a:rPr lang="fr-FR" sz="1600" dirty="0" err="1"/>
              <a:t>passerait-il</a:t>
            </a:r>
            <a:r>
              <a:rPr lang="fr-FR" sz="1600" dirty="0"/>
              <a:t> si le projet n’existait pas?)</a:t>
            </a:r>
          </a:p>
          <a:p>
            <a:pPr marL="608410" indent="-271463"/>
            <a:r>
              <a:rPr lang="en-US" sz="1600" b="0" dirty="0"/>
              <a:t>Impact </a:t>
            </a:r>
            <a:r>
              <a:rPr lang="en-US" sz="1600" b="0" dirty="0" err="1"/>
              <a:t>généré</a:t>
            </a:r>
            <a:r>
              <a:rPr lang="en-US" sz="1600" b="0" dirty="0"/>
              <a:t> par un ensemble </a:t>
            </a:r>
            <a:r>
              <a:rPr lang="en-US" sz="1600" b="0" dirty="0" err="1"/>
              <a:t>d’activités</a:t>
            </a:r>
            <a:r>
              <a:rPr lang="en-US" sz="1600" b="0" dirty="0"/>
              <a:t> et non par un </a:t>
            </a:r>
            <a:r>
              <a:rPr lang="en-US" sz="1600" b="0" dirty="0" err="1"/>
              <a:t>projet</a:t>
            </a:r>
            <a:r>
              <a:rPr lang="en-US" sz="1600" b="0" dirty="0"/>
              <a:t> unique</a:t>
            </a:r>
          </a:p>
          <a:p>
            <a:pPr marL="608410" indent="-271463"/>
            <a:r>
              <a:rPr lang="en-US" sz="1600" b="0" dirty="0"/>
              <a:t>Identifier les </a:t>
            </a:r>
            <a:r>
              <a:rPr lang="en-US" sz="1600" b="0" dirty="0" err="1"/>
              <a:t>activités</a:t>
            </a:r>
            <a:r>
              <a:rPr lang="en-US" sz="1600" b="0" dirty="0"/>
              <a:t> </a:t>
            </a:r>
            <a:r>
              <a:rPr lang="en-US" sz="1600" b="0" dirty="0" err="1"/>
              <a:t>complémentaires</a:t>
            </a:r>
            <a:r>
              <a:rPr lang="en-US" sz="1600" b="0" dirty="0"/>
              <a:t> et les liens avec le </a:t>
            </a:r>
            <a:r>
              <a:rPr lang="en-US" sz="1600" b="0" dirty="0" err="1"/>
              <a:t>projet</a:t>
            </a:r>
            <a:endParaRPr lang="en-US" sz="1600" b="0" dirty="0"/>
          </a:p>
          <a:p>
            <a:pPr marL="608410" indent="-271463"/>
            <a:r>
              <a:rPr lang="en-US" sz="1600" b="0" dirty="0"/>
              <a:t>Identifier la </a:t>
            </a:r>
            <a:r>
              <a:rPr lang="en-US" sz="1600" b="0" dirty="0" err="1"/>
              <a:t>valeur</a:t>
            </a:r>
            <a:r>
              <a:rPr lang="en-US" sz="1600" b="0" dirty="0"/>
              <a:t> </a:t>
            </a:r>
            <a:r>
              <a:rPr lang="en-US" sz="1600" b="0" dirty="0" err="1"/>
              <a:t>ajoutée</a:t>
            </a:r>
            <a:r>
              <a:rPr lang="en-US" sz="1600" b="0" dirty="0"/>
              <a:t>/role du </a:t>
            </a:r>
            <a:r>
              <a:rPr lang="en-US" sz="1600" b="0" dirty="0" err="1"/>
              <a:t>projet</a:t>
            </a:r>
            <a:r>
              <a:rPr lang="en-US" sz="1600" b="0" dirty="0"/>
              <a:t> </a:t>
            </a:r>
          </a:p>
          <a:p>
            <a:pPr marL="608410" indent="-271463"/>
            <a:r>
              <a:rPr lang="en-US" sz="1600" b="0" dirty="0"/>
              <a:t>Identifier les points de </a:t>
            </a:r>
            <a:r>
              <a:rPr lang="en-US" sz="1600" b="0" dirty="0" err="1"/>
              <a:t>blocage</a:t>
            </a:r>
            <a:endParaRPr lang="en-US" sz="1600" b="0" dirty="0"/>
          </a:p>
          <a:p>
            <a:pPr marL="608410" indent="-271463"/>
            <a:r>
              <a:rPr lang="en-US" sz="1600" b="0" dirty="0"/>
              <a:t>Identifier les </a:t>
            </a:r>
            <a:r>
              <a:rPr lang="en-US" sz="1600" b="0" dirty="0" err="1"/>
              <a:t>réseaux</a:t>
            </a:r>
            <a:r>
              <a:rPr lang="en-US" sz="1600" b="0" dirty="0"/>
              <a:t> </a:t>
            </a:r>
            <a:r>
              <a:rPr lang="en-US" sz="1600" b="0" dirty="0" err="1"/>
              <a:t>d’acteurs</a:t>
            </a:r>
            <a:r>
              <a:rPr lang="en-US" sz="1600" b="0" dirty="0"/>
              <a:t> </a:t>
            </a:r>
            <a:r>
              <a:rPr lang="en-US" sz="1600" b="0" dirty="0" err="1"/>
              <a:t>pertinents</a:t>
            </a:r>
            <a:r>
              <a:rPr lang="en-US" sz="1600" b="0" dirty="0"/>
              <a:t> (hors et dans </a:t>
            </a:r>
            <a:r>
              <a:rPr lang="en-US" sz="1600" b="0" dirty="0" err="1"/>
              <a:t>projet</a:t>
            </a:r>
            <a:r>
              <a:rPr lang="en-US" sz="1600" b="0" dirty="0"/>
              <a:t>)</a:t>
            </a:r>
            <a:endParaRPr lang="fr-FR" sz="1600" b="0" dirty="0"/>
          </a:p>
        </p:txBody>
      </p:sp>
      <p:sp>
        <p:nvSpPr>
          <p:cNvPr id="2" name="Titre 1">
            <a:extLst>
              <a:ext uri="{FF2B5EF4-FFF2-40B4-BE49-F238E27FC236}">
                <a16:creationId xmlns:a16="http://schemas.microsoft.com/office/drawing/2014/main" id="{43C4DA41-6523-8A4B-B734-6798B187D332}"/>
              </a:ext>
            </a:extLst>
          </p:cNvPr>
          <p:cNvSpPr>
            <a:spLocks noGrp="1"/>
          </p:cNvSpPr>
          <p:nvPr>
            <p:ph type="title"/>
          </p:nvPr>
        </p:nvSpPr>
        <p:spPr/>
        <p:txBody>
          <a:bodyPr>
            <a:noAutofit/>
          </a:bodyPr>
          <a:lstStyle/>
          <a:p>
            <a:r>
              <a:rPr lang="en-US" b="0" dirty="0"/>
              <a:t>Les étapes de la </a:t>
            </a:r>
            <a:r>
              <a:rPr lang="en-US" b="0" dirty="0" err="1"/>
              <a:t>méthode</a:t>
            </a:r>
            <a:r>
              <a:rPr lang="en-US" b="0" dirty="0"/>
              <a:t> </a:t>
            </a:r>
            <a:r>
              <a:rPr lang="fr-FR" dirty="0" err="1"/>
              <a:t>ASIRPA</a:t>
            </a:r>
            <a:r>
              <a:rPr lang="fr-FR" baseline="30000" dirty="0" err="1"/>
              <a:t>tr</a:t>
            </a:r>
            <a:r>
              <a:rPr lang="en-US" b="0" dirty="0"/>
              <a:t> </a:t>
            </a:r>
            <a:endParaRPr lang="fr-FR" b="0" dirty="0"/>
          </a:p>
        </p:txBody>
      </p:sp>
      <p:pic>
        <p:nvPicPr>
          <p:cNvPr id="4" name="Espace réservé du contenu 3">
            <a:extLst>
              <a:ext uri="{FF2B5EF4-FFF2-40B4-BE49-F238E27FC236}">
                <a16:creationId xmlns:a16="http://schemas.microsoft.com/office/drawing/2014/main" id="{A7D3A29D-CFA7-4E45-91F6-373A9BDA0AA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367867" y="2997201"/>
            <a:ext cx="5113866" cy="3166533"/>
          </a:xfrm>
          <a:prstGeom prst="rect">
            <a:avLst/>
          </a:prstGeom>
          <a:noFill/>
          <a:ln>
            <a:noFill/>
          </a:ln>
        </p:spPr>
      </p:pic>
      <p:sp>
        <p:nvSpPr>
          <p:cNvPr id="5" name="Bouée 4">
            <a:extLst>
              <a:ext uri="{FF2B5EF4-FFF2-40B4-BE49-F238E27FC236}">
                <a16:creationId xmlns:a16="http://schemas.microsoft.com/office/drawing/2014/main" id="{BE5E3CAC-FEC5-194F-BE57-71DECBEBDFBA}"/>
              </a:ext>
            </a:extLst>
          </p:cNvPr>
          <p:cNvSpPr/>
          <p:nvPr/>
        </p:nvSpPr>
        <p:spPr>
          <a:xfrm>
            <a:off x="4860325" y="5094122"/>
            <a:ext cx="2686569" cy="1097464"/>
          </a:xfrm>
          <a:prstGeom prst="donut">
            <a:avLst>
              <a:gd name="adj" fmla="val 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185052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B077C1-4000-2645-B57C-3AD23E40103B}"/>
              </a:ext>
            </a:extLst>
          </p:cNvPr>
          <p:cNvSpPr>
            <a:spLocks noGrp="1"/>
          </p:cNvSpPr>
          <p:nvPr>
            <p:ph idx="1"/>
          </p:nvPr>
        </p:nvSpPr>
        <p:spPr>
          <a:xfrm>
            <a:off x="976185" y="1042847"/>
            <a:ext cx="4701398" cy="5505276"/>
          </a:xfrm>
        </p:spPr>
        <p:txBody>
          <a:bodyPr wrap="square">
            <a:noAutofit/>
          </a:bodyPr>
          <a:lstStyle/>
          <a:p>
            <a:pPr marL="360363" indent="-185738">
              <a:buNone/>
            </a:pPr>
            <a:r>
              <a:rPr lang="fr-FR" sz="1600" dirty="0"/>
              <a:t>Etape 3. Identifier les différentes phases de l’impact </a:t>
            </a:r>
            <a:r>
              <a:rPr lang="fr-FR" sz="1600" dirty="0" err="1"/>
              <a:t>pathway</a:t>
            </a:r>
            <a:endParaRPr lang="fr-FR" sz="1600" dirty="0"/>
          </a:p>
          <a:p>
            <a:pPr marL="811213" indent="-361950"/>
            <a:r>
              <a:rPr lang="fr-FR" sz="1600" b="0" dirty="0"/>
              <a:t>Identifier les acteurs pertinents à chaque phase, intermédiaires sont importants, points critiques, </a:t>
            </a:r>
          </a:p>
          <a:p>
            <a:pPr marL="811213" indent="-361950"/>
            <a:r>
              <a:rPr lang="en-US" sz="1600" b="0" dirty="0"/>
              <a:t>Identifier des phases </a:t>
            </a:r>
            <a:r>
              <a:rPr lang="en-US" sz="1600" b="0" dirty="0" err="1"/>
              <a:t>intermédiaires</a:t>
            </a:r>
            <a:r>
              <a:rPr lang="en-US" sz="1600" b="0" dirty="0"/>
              <a:t> qui </a:t>
            </a:r>
            <a:r>
              <a:rPr lang="en-US" sz="1600" b="0" dirty="0" err="1"/>
              <a:t>pourraient</a:t>
            </a:r>
            <a:r>
              <a:rPr lang="en-US" sz="1600" b="0" dirty="0"/>
              <a:t> </a:t>
            </a:r>
            <a:r>
              <a:rPr lang="en-US" sz="1600" b="0" dirty="0" err="1"/>
              <a:t>servir</a:t>
            </a:r>
            <a:r>
              <a:rPr lang="en-US" sz="1600" b="0" dirty="0"/>
              <a:t> de point </a:t>
            </a:r>
            <a:r>
              <a:rPr lang="en-US" sz="1600" b="0" dirty="0" err="1"/>
              <a:t>d’étapes</a:t>
            </a:r>
            <a:r>
              <a:rPr lang="en-US" sz="1600" b="0" dirty="0"/>
              <a:t> pour </a:t>
            </a:r>
            <a:r>
              <a:rPr lang="en-US" sz="1600" b="0" dirty="0" err="1"/>
              <a:t>une</a:t>
            </a:r>
            <a:r>
              <a:rPr lang="en-US" sz="1600" b="0" dirty="0"/>
              <a:t> </a:t>
            </a:r>
            <a:r>
              <a:rPr lang="en-US" sz="1600" b="0" dirty="0" err="1"/>
              <a:t>évaluation</a:t>
            </a:r>
            <a:r>
              <a:rPr lang="en-US" sz="1600" b="0" dirty="0"/>
              <a:t> du </a:t>
            </a:r>
            <a:r>
              <a:rPr lang="en-US" sz="1600" b="0" dirty="0" err="1"/>
              <a:t>projet</a:t>
            </a:r>
            <a:r>
              <a:rPr lang="en-US" sz="1600" b="0" dirty="0"/>
              <a:t>, de </a:t>
            </a:r>
            <a:r>
              <a:rPr lang="en-US" sz="1600" b="0" dirty="0" err="1"/>
              <a:t>ses</a:t>
            </a:r>
            <a:r>
              <a:rPr lang="en-US" sz="1600" b="0" dirty="0"/>
              <a:t> </a:t>
            </a:r>
            <a:r>
              <a:rPr lang="en-US" sz="1600" b="0" dirty="0" err="1"/>
              <a:t>objectifs</a:t>
            </a:r>
            <a:r>
              <a:rPr lang="en-US" sz="1600" b="0" dirty="0"/>
              <a:t> et le pilotage</a:t>
            </a:r>
          </a:p>
          <a:p>
            <a:pPr marL="811213" indent="-361950"/>
            <a:r>
              <a:rPr lang="en-US" sz="1600" b="0" dirty="0"/>
              <a:t>Identifier les problems </a:t>
            </a:r>
            <a:r>
              <a:rPr lang="en-US" sz="1600" b="0" dirty="0" err="1"/>
              <a:t>liés</a:t>
            </a:r>
            <a:r>
              <a:rPr lang="en-US" sz="1600" b="0" dirty="0"/>
              <a:t> </a:t>
            </a:r>
            <a:r>
              <a:rPr lang="en-US" sz="1600" b="0" dirty="0" err="1"/>
              <a:t>à</a:t>
            </a:r>
            <a:r>
              <a:rPr lang="en-US" sz="1600" b="0" dirty="0"/>
              <a:t> la ‘</a:t>
            </a:r>
            <a:r>
              <a:rPr lang="en-US" sz="1600" b="0" dirty="0" err="1"/>
              <a:t>généralisation</a:t>
            </a:r>
            <a:r>
              <a:rPr lang="en-US" sz="1600" b="0" dirty="0"/>
              <a:t>’</a:t>
            </a:r>
          </a:p>
        </p:txBody>
      </p:sp>
      <p:sp>
        <p:nvSpPr>
          <p:cNvPr id="2" name="Titre 1">
            <a:extLst>
              <a:ext uri="{FF2B5EF4-FFF2-40B4-BE49-F238E27FC236}">
                <a16:creationId xmlns:a16="http://schemas.microsoft.com/office/drawing/2014/main" id="{43C4DA41-6523-8A4B-B734-6798B187D332}"/>
              </a:ext>
            </a:extLst>
          </p:cNvPr>
          <p:cNvSpPr>
            <a:spLocks noGrp="1"/>
          </p:cNvSpPr>
          <p:nvPr>
            <p:ph type="title"/>
          </p:nvPr>
        </p:nvSpPr>
        <p:spPr/>
        <p:txBody>
          <a:bodyPr>
            <a:noAutofit/>
          </a:bodyPr>
          <a:lstStyle/>
          <a:p>
            <a:r>
              <a:rPr lang="en-US" b="0" dirty="0"/>
              <a:t>Les étapes de la </a:t>
            </a:r>
            <a:r>
              <a:rPr lang="en-US" b="0" dirty="0" err="1"/>
              <a:t>méthode</a:t>
            </a:r>
            <a:r>
              <a:rPr lang="en-US" b="0" dirty="0"/>
              <a:t> </a:t>
            </a:r>
            <a:r>
              <a:rPr lang="fr-FR" dirty="0" err="1"/>
              <a:t>ASIRPA</a:t>
            </a:r>
            <a:r>
              <a:rPr lang="fr-FR" baseline="30000" dirty="0" err="1"/>
              <a:t>tr</a:t>
            </a:r>
            <a:r>
              <a:rPr lang="en-US" b="0" dirty="0"/>
              <a:t> </a:t>
            </a:r>
            <a:endParaRPr lang="fr-FR" b="0" dirty="0"/>
          </a:p>
        </p:txBody>
      </p:sp>
      <p:pic>
        <p:nvPicPr>
          <p:cNvPr id="4" name="Espace réservé du contenu 3">
            <a:extLst>
              <a:ext uri="{FF2B5EF4-FFF2-40B4-BE49-F238E27FC236}">
                <a16:creationId xmlns:a16="http://schemas.microsoft.com/office/drawing/2014/main" id="{A7D3A29D-CFA7-4E45-91F6-373A9BDA0AA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367867" y="2997201"/>
            <a:ext cx="5113866" cy="3166533"/>
          </a:xfrm>
          <a:prstGeom prst="rect">
            <a:avLst/>
          </a:prstGeom>
          <a:noFill/>
          <a:ln>
            <a:noFill/>
          </a:ln>
        </p:spPr>
      </p:pic>
      <p:sp>
        <p:nvSpPr>
          <p:cNvPr id="5" name="Bouée 4">
            <a:extLst>
              <a:ext uri="{FF2B5EF4-FFF2-40B4-BE49-F238E27FC236}">
                <a16:creationId xmlns:a16="http://schemas.microsoft.com/office/drawing/2014/main" id="{EF591CD0-F0E4-C644-9FE8-74E68308DA21}"/>
              </a:ext>
            </a:extLst>
          </p:cNvPr>
          <p:cNvSpPr/>
          <p:nvPr/>
        </p:nvSpPr>
        <p:spPr>
          <a:xfrm>
            <a:off x="6343135" y="5535827"/>
            <a:ext cx="3060357" cy="1012296"/>
          </a:xfrm>
          <a:prstGeom prst="donut">
            <a:avLst>
              <a:gd name="adj" fmla="val 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905409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A7F540-3EBD-BA41-AC10-4863347EC1B7}"/>
              </a:ext>
            </a:extLst>
          </p:cNvPr>
          <p:cNvSpPr>
            <a:spLocks noGrp="1"/>
          </p:cNvSpPr>
          <p:nvPr>
            <p:ph idx="1"/>
          </p:nvPr>
        </p:nvSpPr>
        <p:spPr/>
        <p:txBody>
          <a:bodyPr/>
          <a:lstStyle/>
          <a:p>
            <a:pPr marL="0" indent="0">
              <a:buNone/>
            </a:pPr>
            <a:endParaRPr lang="fr-FR" b="0" dirty="0"/>
          </a:p>
          <a:p>
            <a:pPr marL="0" indent="0">
              <a:buNone/>
            </a:pPr>
            <a:r>
              <a:rPr lang="fr-FR" sz="2800" b="0" dirty="0"/>
              <a:t>Expérimentation en cours sur plusieurs projets ou programmes:</a:t>
            </a:r>
          </a:p>
          <a:p>
            <a:r>
              <a:rPr lang="fr-FR" sz="2800" b="0" dirty="0"/>
              <a:t>PPR « Cultiver et protéger autrement »</a:t>
            </a:r>
          </a:p>
          <a:p>
            <a:r>
              <a:rPr lang="fr-FR" sz="2800" b="0" dirty="0"/>
              <a:t>TI </a:t>
            </a:r>
            <a:r>
              <a:rPr lang="fr-FR" sz="2800" b="0" dirty="0" err="1"/>
              <a:t>Occit@num</a:t>
            </a:r>
            <a:endParaRPr lang="fr-FR" sz="2800" b="0" dirty="0"/>
          </a:p>
          <a:p>
            <a:r>
              <a:rPr lang="fr-FR" sz="2800" b="0" dirty="0"/>
              <a:t>Préparation de propositions de projets de recherche européens</a:t>
            </a:r>
          </a:p>
          <a:p>
            <a:r>
              <a:rPr lang="fr-FR" sz="2800" b="0" dirty="0"/>
              <a:t>MOOC qui aide à la réalisation tout en se formant</a:t>
            </a:r>
          </a:p>
          <a:p>
            <a:pPr marL="0" indent="0">
              <a:buNone/>
            </a:pPr>
            <a:endParaRPr lang="fr-FR" dirty="0"/>
          </a:p>
        </p:txBody>
      </p:sp>
      <p:sp>
        <p:nvSpPr>
          <p:cNvPr id="2" name="Titre 1">
            <a:extLst>
              <a:ext uri="{FF2B5EF4-FFF2-40B4-BE49-F238E27FC236}">
                <a16:creationId xmlns:a16="http://schemas.microsoft.com/office/drawing/2014/main" id="{5FC425DE-25CF-C047-8783-E47B55AA0BC0}"/>
              </a:ext>
            </a:extLst>
          </p:cNvPr>
          <p:cNvSpPr>
            <a:spLocks noGrp="1"/>
          </p:cNvSpPr>
          <p:nvPr>
            <p:ph type="title"/>
          </p:nvPr>
        </p:nvSpPr>
        <p:spPr/>
        <p:txBody>
          <a:bodyPr>
            <a:normAutofit/>
          </a:bodyPr>
          <a:lstStyle/>
          <a:p>
            <a:r>
              <a:rPr lang="fr-FR" sz="3200" dirty="0"/>
              <a:t>ASIRPA </a:t>
            </a:r>
            <a:r>
              <a:rPr lang="fr-FR" sz="3200" i="1" dirty="0"/>
              <a:t>in </a:t>
            </a:r>
            <a:r>
              <a:rPr lang="fr-FR" sz="3200" i="1" dirty="0" err="1"/>
              <a:t>itinere</a:t>
            </a:r>
            <a:r>
              <a:rPr lang="fr-FR" sz="3200" dirty="0"/>
              <a:t>: développements en cours</a:t>
            </a:r>
          </a:p>
        </p:txBody>
      </p:sp>
    </p:spTree>
    <p:extLst>
      <p:ext uri="{BB962C8B-B14F-4D97-AF65-F5344CB8AC3E}">
        <p14:creationId xmlns:p14="http://schemas.microsoft.com/office/powerpoint/2010/main" val="3398083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9939C56-A324-7949-805B-0845AB40912C}"/>
              </a:ext>
            </a:extLst>
          </p:cNvPr>
          <p:cNvSpPr>
            <a:spLocks noGrp="1"/>
          </p:cNvSpPr>
          <p:nvPr>
            <p:ph idx="1"/>
          </p:nvPr>
        </p:nvSpPr>
        <p:spPr/>
        <p:txBody>
          <a:bodyPr>
            <a:normAutofit/>
          </a:bodyPr>
          <a:lstStyle/>
          <a:p>
            <a:r>
              <a:rPr lang="fr-FR" b="0" dirty="0"/>
              <a:t>ASIRPA est l’une des approches qui explore des façons innovantes d’évaluer l’impact sociétal de la recherche</a:t>
            </a:r>
          </a:p>
          <a:p>
            <a:r>
              <a:rPr lang="fr-FR" b="0" dirty="0"/>
              <a:t>L’approche résulte d’une recherche intervention. Elle est utilisée en routine à INRAE tout en bénéficiant d’améliorations en continu</a:t>
            </a:r>
          </a:p>
          <a:p>
            <a:r>
              <a:rPr lang="fr-FR" b="0" dirty="0"/>
              <a:t>L’objectif principal est de comprendre les mécanismes qui génèrent l’impact et de contribuer aux processus d’apprentissage qui augmenteront la capacité de la recherche à produire de l’impact sociétal</a:t>
            </a:r>
          </a:p>
          <a:p>
            <a:r>
              <a:rPr lang="fr-FR" b="0" dirty="0"/>
              <a:t>L’approche basée sur des études de cas permet de produire une mise en récit de l’impact utilisant des données qualitatives et quantitatives</a:t>
            </a:r>
          </a:p>
          <a:p>
            <a:r>
              <a:rPr lang="fr-FR" b="0" dirty="0"/>
              <a:t>Cette évaluation formative est pertinente à différentes échelles: projet, programme, organisation. </a:t>
            </a:r>
          </a:p>
        </p:txBody>
      </p:sp>
      <p:sp>
        <p:nvSpPr>
          <p:cNvPr id="3" name="Titre 2">
            <a:extLst>
              <a:ext uri="{FF2B5EF4-FFF2-40B4-BE49-F238E27FC236}">
                <a16:creationId xmlns:a16="http://schemas.microsoft.com/office/drawing/2014/main" id="{F3B166B3-4589-4E4A-9101-E891FBBE7766}"/>
              </a:ext>
            </a:extLst>
          </p:cNvPr>
          <p:cNvSpPr>
            <a:spLocks noGrp="1"/>
          </p:cNvSpPr>
          <p:nvPr>
            <p:ph type="title"/>
          </p:nvPr>
        </p:nvSpPr>
        <p:spPr/>
        <p:txBody>
          <a:bodyPr>
            <a:normAutofit/>
          </a:bodyPr>
          <a:lstStyle/>
          <a:p>
            <a:r>
              <a:rPr lang="fr-FR" sz="3200" dirty="0"/>
              <a:t>Conclusion</a:t>
            </a:r>
          </a:p>
        </p:txBody>
      </p:sp>
    </p:spTree>
    <p:extLst>
      <p:ext uri="{BB962C8B-B14F-4D97-AF65-F5344CB8AC3E}">
        <p14:creationId xmlns:p14="http://schemas.microsoft.com/office/powerpoint/2010/main" val="3190209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A7F540-3EBD-BA41-AC10-4863347EC1B7}"/>
              </a:ext>
            </a:extLst>
          </p:cNvPr>
          <p:cNvSpPr>
            <a:spLocks noGrp="1"/>
          </p:cNvSpPr>
          <p:nvPr>
            <p:ph idx="1"/>
          </p:nvPr>
        </p:nvSpPr>
        <p:spPr/>
        <p:txBody>
          <a:bodyPr>
            <a:normAutofit/>
          </a:bodyPr>
          <a:lstStyle/>
          <a:p>
            <a:pPr marL="0" indent="0">
              <a:buNone/>
            </a:pPr>
            <a:endParaRPr lang="fr-FR" b="0" dirty="0"/>
          </a:p>
          <a:p>
            <a:r>
              <a:rPr lang="fr-FR" sz="2800" b="0" dirty="0"/>
              <a:t>Des approches disponibles pour aider la conception et le management des projets de recherche</a:t>
            </a:r>
          </a:p>
          <a:p>
            <a:r>
              <a:rPr lang="fr-FR" sz="2800" b="0" dirty="0"/>
              <a:t>Conseils généraux: </a:t>
            </a:r>
          </a:p>
          <a:p>
            <a:pPr marL="457200" lvl="1" indent="0">
              <a:buNone/>
            </a:pPr>
            <a:r>
              <a:rPr lang="fr-FR" sz="2600" dirty="0"/>
              <a:t>Mettre en œuvre ces approches dès la phase de conception</a:t>
            </a:r>
          </a:p>
          <a:p>
            <a:pPr marL="457200" lvl="1" indent="0">
              <a:buNone/>
            </a:pPr>
            <a:r>
              <a:rPr lang="fr-FR" sz="2600" b="0" dirty="0"/>
              <a:t>Clarifier les </a:t>
            </a:r>
            <a:r>
              <a:rPr lang="fr-FR" sz="2600" dirty="0"/>
              <a:t>ambitions</a:t>
            </a:r>
            <a:endParaRPr lang="fr-FR" sz="2600" b="0" dirty="0"/>
          </a:p>
          <a:p>
            <a:r>
              <a:rPr lang="fr-FR" sz="2800" b="0" dirty="0"/>
              <a:t>ASIRPA conduit à adopter une conception modeste, réaliste et pragmatique de l’impact</a:t>
            </a:r>
          </a:p>
          <a:p>
            <a:r>
              <a:rPr lang="fr-FR" sz="2800" b="0" dirty="0"/>
              <a:t>Question du détour de production et de la taille des projets</a:t>
            </a:r>
          </a:p>
          <a:p>
            <a:pPr marL="0" indent="0">
              <a:buNone/>
            </a:pPr>
            <a:endParaRPr lang="fr-FR" dirty="0"/>
          </a:p>
        </p:txBody>
      </p:sp>
      <p:sp>
        <p:nvSpPr>
          <p:cNvPr id="2" name="Titre 1">
            <a:extLst>
              <a:ext uri="{FF2B5EF4-FFF2-40B4-BE49-F238E27FC236}">
                <a16:creationId xmlns:a16="http://schemas.microsoft.com/office/drawing/2014/main" id="{5FC425DE-25CF-C047-8783-E47B55AA0BC0}"/>
              </a:ext>
            </a:extLst>
          </p:cNvPr>
          <p:cNvSpPr>
            <a:spLocks noGrp="1"/>
          </p:cNvSpPr>
          <p:nvPr>
            <p:ph type="title"/>
          </p:nvPr>
        </p:nvSpPr>
        <p:spPr/>
        <p:txBody>
          <a:bodyPr>
            <a:normAutofit/>
          </a:bodyPr>
          <a:lstStyle/>
          <a:p>
            <a:r>
              <a:rPr lang="fr-FR" sz="3200" dirty="0"/>
              <a:t>Leçons pour TETRAE</a:t>
            </a:r>
          </a:p>
        </p:txBody>
      </p:sp>
    </p:spTree>
    <p:extLst>
      <p:ext uri="{BB962C8B-B14F-4D97-AF65-F5344CB8AC3E}">
        <p14:creationId xmlns:p14="http://schemas.microsoft.com/office/powerpoint/2010/main" val="327621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Travailler les grands principes qui structurent le programme </a:t>
            </a:r>
            <a:br>
              <a:rPr lang="fr-FR" dirty="0"/>
            </a:br>
            <a:endParaRPr lang="fr-FR" dirty="0"/>
          </a:p>
        </p:txBody>
      </p:sp>
      <p:sp>
        <p:nvSpPr>
          <p:cNvPr id="3" name="Espace réservé du contenu 2"/>
          <p:cNvSpPr>
            <a:spLocks noGrp="1"/>
          </p:cNvSpPr>
          <p:nvPr>
            <p:ph idx="1"/>
          </p:nvPr>
        </p:nvSpPr>
        <p:spPr>
          <a:xfrm>
            <a:off x="2152650" y="1216059"/>
            <a:ext cx="7886700" cy="4637986"/>
          </a:xfrm>
        </p:spPr>
        <p:txBody>
          <a:bodyPr>
            <a:normAutofit fontScale="62500" lnSpcReduction="20000"/>
          </a:bodyPr>
          <a:lstStyle/>
          <a:p>
            <a:pPr lvl="0"/>
            <a:r>
              <a:rPr lang="fr-FR" b="1" dirty="0"/>
              <a:t>WEB 1</a:t>
            </a:r>
            <a:r>
              <a:rPr lang="fr-FR" dirty="0"/>
              <a:t> : </a:t>
            </a:r>
            <a:r>
              <a:rPr lang="fr-FR" i="1" dirty="0"/>
              <a:t>Évaluer l'impact de la recherche : l'approche ASIRPA et enseignement pour TETRAE</a:t>
            </a:r>
            <a:r>
              <a:rPr lang="fr-FR" dirty="0"/>
              <a:t> </a:t>
            </a:r>
          </a:p>
          <a:p>
            <a:pPr marL="0" indent="0">
              <a:buNone/>
            </a:pPr>
            <a:r>
              <a:rPr lang="fr-FR" dirty="0">
                <a:solidFill>
                  <a:schemeClr val="tx1"/>
                </a:solidFill>
              </a:rPr>
              <a:t>Intervenant :  </a:t>
            </a:r>
            <a:r>
              <a:rPr lang="fr-FR" b="1" dirty="0">
                <a:solidFill>
                  <a:schemeClr val="tx1"/>
                </a:solidFill>
              </a:rPr>
              <a:t>Pierre Benoit Joly</a:t>
            </a:r>
            <a:r>
              <a:rPr lang="fr-FR" dirty="0">
                <a:solidFill>
                  <a:schemeClr val="tx1"/>
                </a:solidFill>
              </a:rPr>
              <a:t> – Directeur de recherche à INRAE </a:t>
            </a:r>
          </a:p>
          <a:p>
            <a:pPr marL="0" indent="0">
              <a:buNone/>
            </a:pPr>
            <a:r>
              <a:rPr lang="fr-FR" dirty="0">
                <a:solidFill>
                  <a:schemeClr val="tx1"/>
                </a:solidFill>
              </a:rPr>
              <a:t>Mardi 14 Septembre </a:t>
            </a:r>
            <a:r>
              <a:rPr lang="fr-FR" dirty="0" smtClean="0">
                <a:solidFill>
                  <a:schemeClr val="tx1"/>
                </a:solidFill>
              </a:rPr>
              <a:t>: 16h </a:t>
            </a:r>
            <a:r>
              <a:rPr lang="fr-FR" dirty="0">
                <a:solidFill>
                  <a:schemeClr val="tx1"/>
                </a:solidFill>
              </a:rPr>
              <a:t>- 18h </a:t>
            </a:r>
          </a:p>
          <a:p>
            <a:pPr marL="0" indent="0">
              <a:buNone/>
            </a:pPr>
            <a:endParaRPr lang="fr-FR" dirty="0"/>
          </a:p>
          <a:p>
            <a:pPr lvl="0"/>
            <a:r>
              <a:rPr lang="fr-FR" b="1" dirty="0"/>
              <a:t>WEB 2 :</a:t>
            </a:r>
            <a:r>
              <a:rPr lang="fr-FR" dirty="0"/>
              <a:t> </a:t>
            </a:r>
            <a:r>
              <a:rPr lang="fr-FR" i="1" dirty="0"/>
              <a:t>Innovation ouverte et Agro-living </a:t>
            </a:r>
            <a:r>
              <a:rPr lang="fr-FR" i="1" dirty="0" err="1"/>
              <a:t>lab</a:t>
            </a:r>
            <a:r>
              <a:rPr lang="fr-FR" i="1" dirty="0"/>
              <a:t> :  concepts et opérationnalité pour la recherche en partenariat </a:t>
            </a:r>
            <a:endParaRPr lang="fr-FR" dirty="0"/>
          </a:p>
          <a:p>
            <a:pPr marL="0" indent="0">
              <a:buNone/>
            </a:pPr>
            <a:r>
              <a:rPr lang="fr-FR" dirty="0">
                <a:solidFill>
                  <a:schemeClr val="tx1"/>
                </a:solidFill>
              </a:rPr>
              <a:t>Intervenant : </a:t>
            </a:r>
            <a:r>
              <a:rPr lang="fr-FR" b="1" dirty="0">
                <a:solidFill>
                  <a:schemeClr val="tx1"/>
                </a:solidFill>
              </a:rPr>
              <a:t>Alain </a:t>
            </a:r>
            <a:r>
              <a:rPr lang="fr-FR" b="1" dirty="0" err="1">
                <a:solidFill>
                  <a:schemeClr val="tx1"/>
                </a:solidFill>
              </a:rPr>
              <a:t>Rallet</a:t>
            </a:r>
            <a:r>
              <a:rPr lang="fr-FR" b="1" dirty="0">
                <a:solidFill>
                  <a:schemeClr val="tx1"/>
                </a:solidFill>
              </a:rPr>
              <a:t> – </a:t>
            </a:r>
            <a:r>
              <a:rPr lang="fr-FR" dirty="0">
                <a:solidFill>
                  <a:schemeClr val="tx1"/>
                </a:solidFill>
              </a:rPr>
              <a:t>Professeur Emérite - Paris Saclay</a:t>
            </a:r>
            <a:r>
              <a:rPr lang="fr-FR" b="1" dirty="0">
                <a:solidFill>
                  <a:schemeClr val="tx1"/>
                </a:solidFill>
              </a:rPr>
              <a:t> </a:t>
            </a:r>
            <a:endParaRPr lang="fr-FR" dirty="0">
              <a:solidFill>
                <a:schemeClr val="tx1"/>
              </a:solidFill>
            </a:endParaRPr>
          </a:p>
          <a:p>
            <a:pPr marL="0" indent="0">
              <a:buNone/>
            </a:pPr>
            <a:r>
              <a:rPr lang="fr-FR" dirty="0">
                <a:solidFill>
                  <a:schemeClr val="tx1"/>
                </a:solidFill>
              </a:rPr>
              <a:t>Mardi 5 octobre 2021 </a:t>
            </a:r>
            <a:r>
              <a:rPr lang="fr-FR" dirty="0" smtClean="0">
                <a:solidFill>
                  <a:schemeClr val="tx1"/>
                </a:solidFill>
              </a:rPr>
              <a:t>: 16h </a:t>
            </a:r>
            <a:r>
              <a:rPr lang="fr-FR" dirty="0">
                <a:solidFill>
                  <a:schemeClr val="tx1"/>
                </a:solidFill>
              </a:rPr>
              <a:t>- </a:t>
            </a:r>
            <a:r>
              <a:rPr lang="fr-FR" dirty="0" smtClean="0">
                <a:solidFill>
                  <a:schemeClr val="tx1"/>
                </a:solidFill>
              </a:rPr>
              <a:t>17h30</a:t>
            </a:r>
            <a:endParaRPr lang="fr-FR" dirty="0">
              <a:solidFill>
                <a:schemeClr val="tx1"/>
              </a:solidFill>
            </a:endParaRPr>
          </a:p>
          <a:p>
            <a:pPr marL="0" indent="0">
              <a:buNone/>
            </a:pPr>
            <a:r>
              <a:rPr lang="fr-FR" b="1" dirty="0"/>
              <a:t> </a:t>
            </a:r>
            <a:endParaRPr lang="fr-FR" dirty="0"/>
          </a:p>
          <a:p>
            <a:pPr lvl="0"/>
            <a:r>
              <a:rPr lang="fr-FR" b="1" dirty="0"/>
              <a:t>WEB 3</a:t>
            </a:r>
            <a:r>
              <a:rPr lang="fr-FR" dirty="0"/>
              <a:t> : </a:t>
            </a:r>
            <a:r>
              <a:rPr lang="fr-FR" i="1" dirty="0"/>
              <a:t>Penser et mettre en œuvre la transition agroécologique des systèmes alimentaires dans les territoires : une approche par la santé globale</a:t>
            </a:r>
          </a:p>
          <a:p>
            <a:pPr marL="0" indent="0">
              <a:buNone/>
            </a:pPr>
            <a:r>
              <a:rPr lang="fr-FR" dirty="0">
                <a:solidFill>
                  <a:schemeClr val="tx1"/>
                </a:solidFill>
              </a:rPr>
              <a:t>Intervenant </a:t>
            </a:r>
            <a:r>
              <a:rPr lang="fr-FR" b="1" dirty="0">
                <a:solidFill>
                  <a:schemeClr val="tx1"/>
                </a:solidFill>
              </a:rPr>
              <a:t>: Michel Duru – </a:t>
            </a:r>
            <a:r>
              <a:rPr lang="fr-FR" dirty="0">
                <a:solidFill>
                  <a:schemeClr val="tx1"/>
                </a:solidFill>
              </a:rPr>
              <a:t>Directeur de Recherche, chargé de mission à INRAE</a:t>
            </a:r>
            <a:r>
              <a:rPr lang="fr-FR" b="1" dirty="0">
                <a:solidFill>
                  <a:schemeClr val="tx1"/>
                </a:solidFill>
              </a:rPr>
              <a:t> </a:t>
            </a:r>
            <a:endParaRPr lang="fr-FR" dirty="0">
              <a:solidFill>
                <a:schemeClr val="tx1"/>
              </a:solidFill>
            </a:endParaRPr>
          </a:p>
          <a:p>
            <a:pPr marL="0" indent="0">
              <a:buNone/>
            </a:pPr>
            <a:r>
              <a:rPr lang="fr-FR" dirty="0">
                <a:solidFill>
                  <a:schemeClr val="tx1"/>
                </a:solidFill>
              </a:rPr>
              <a:t>Lundi 18 octobre </a:t>
            </a:r>
            <a:r>
              <a:rPr lang="fr-FR" dirty="0" smtClean="0">
                <a:solidFill>
                  <a:schemeClr val="tx1"/>
                </a:solidFill>
              </a:rPr>
              <a:t>: </a:t>
            </a:r>
            <a:r>
              <a:rPr lang="fr-FR" dirty="0">
                <a:solidFill>
                  <a:schemeClr val="tx1"/>
                </a:solidFill>
              </a:rPr>
              <a:t>16h -</a:t>
            </a:r>
            <a:r>
              <a:rPr lang="fr-FR" dirty="0" smtClean="0">
                <a:solidFill>
                  <a:schemeClr val="tx1"/>
                </a:solidFill>
              </a:rPr>
              <a:t>17h30 </a:t>
            </a:r>
            <a:endParaRPr lang="fr-FR" dirty="0">
              <a:solidFill>
                <a:schemeClr val="tx1"/>
              </a:solidFill>
            </a:endParaRPr>
          </a:p>
          <a:p>
            <a:pPr marL="0" indent="0">
              <a:buNone/>
            </a:pPr>
            <a:r>
              <a:rPr lang="fr-FR" b="1" dirty="0"/>
              <a:t> </a:t>
            </a:r>
            <a:endParaRPr lang="fr-FR" dirty="0"/>
          </a:p>
          <a:p>
            <a:pPr lvl="0"/>
            <a:r>
              <a:rPr lang="fr-FR" b="1" dirty="0"/>
              <a:t>WEB 4 :</a:t>
            </a:r>
            <a:r>
              <a:rPr lang="fr-FR" dirty="0"/>
              <a:t> </a:t>
            </a:r>
            <a:r>
              <a:rPr lang="fr-FR" i="1" dirty="0"/>
              <a:t>Transition et Territoires</a:t>
            </a:r>
            <a:r>
              <a:rPr lang="fr-FR" dirty="0"/>
              <a:t> </a:t>
            </a:r>
          </a:p>
          <a:p>
            <a:pPr marL="0" indent="0">
              <a:buNone/>
            </a:pPr>
            <a:r>
              <a:rPr lang="fr-FR" dirty="0">
                <a:solidFill>
                  <a:schemeClr val="tx1"/>
                </a:solidFill>
              </a:rPr>
              <a:t>Intervenante </a:t>
            </a:r>
            <a:r>
              <a:rPr lang="fr-FR" b="1" dirty="0">
                <a:solidFill>
                  <a:schemeClr val="tx1"/>
                </a:solidFill>
              </a:rPr>
              <a:t>: A venir</a:t>
            </a:r>
            <a:r>
              <a:rPr lang="fr-FR" dirty="0">
                <a:solidFill>
                  <a:schemeClr val="tx1"/>
                </a:solidFill>
              </a:rPr>
              <a:t> </a:t>
            </a:r>
            <a:endParaRPr lang="fr-FR" dirty="0" smtClean="0">
              <a:solidFill>
                <a:schemeClr val="tx1"/>
              </a:solidFill>
            </a:endParaRPr>
          </a:p>
          <a:p>
            <a:pPr marL="0" indent="0">
              <a:buNone/>
            </a:pPr>
            <a:endParaRPr lang="fr-FR" dirty="0">
              <a:solidFill>
                <a:schemeClr val="tx1"/>
              </a:solidFill>
            </a:endParaRPr>
          </a:p>
          <a:p>
            <a:pPr marL="0" indent="0">
              <a:buNone/>
            </a:pPr>
            <a:endParaRPr lang="fr-FR" dirty="0">
              <a:solidFill>
                <a:schemeClr val="tx1"/>
              </a:solidFill>
            </a:endParaRPr>
          </a:p>
          <a:p>
            <a:endParaRPr lang="fr-FR" dirty="0"/>
          </a:p>
        </p:txBody>
      </p:sp>
    </p:spTree>
    <p:extLst>
      <p:ext uri="{BB962C8B-B14F-4D97-AF65-F5344CB8AC3E}">
        <p14:creationId xmlns:p14="http://schemas.microsoft.com/office/powerpoint/2010/main" val="2759827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6376CAD-BA4A-584B-BA54-0D4A872B6880}"/>
              </a:ext>
            </a:extLst>
          </p:cNvPr>
          <p:cNvSpPr>
            <a:spLocks noGrp="1"/>
          </p:cNvSpPr>
          <p:nvPr>
            <p:ph idx="1"/>
          </p:nvPr>
        </p:nvSpPr>
        <p:spPr>
          <a:xfrm>
            <a:off x="1122335" y="494270"/>
            <a:ext cx="9837199" cy="5609967"/>
          </a:xfrm>
        </p:spPr>
        <p:txBody>
          <a:bodyPr>
            <a:normAutofit fontScale="92500" lnSpcReduction="10000"/>
          </a:bodyPr>
          <a:lstStyle/>
          <a:p>
            <a:pPr marL="0" indent="0">
              <a:buNone/>
            </a:pPr>
            <a:r>
              <a:rPr lang="fr-FR" sz="3900" dirty="0"/>
              <a:t>Merci pour votre attention!</a:t>
            </a:r>
          </a:p>
          <a:p>
            <a:pPr marL="0" indent="0">
              <a:buNone/>
            </a:pPr>
            <a:endParaRPr lang="fr-FR" sz="3300" dirty="0"/>
          </a:p>
          <a:p>
            <a:pPr marL="0" indent="0">
              <a:buNone/>
            </a:pPr>
            <a:r>
              <a:rPr lang="fr-FR" sz="3300" b="0" dirty="0"/>
              <a:t>Remerciements à l’équipe ASIRPA</a:t>
            </a:r>
          </a:p>
          <a:p>
            <a:pPr marL="0" indent="0">
              <a:buNone/>
            </a:pPr>
            <a:endParaRPr lang="fr-FR" sz="2800" b="0" dirty="0"/>
          </a:p>
          <a:p>
            <a:pPr marL="0" indent="0">
              <a:buNone/>
            </a:pPr>
            <a:r>
              <a:rPr lang="fr-FR" sz="2800" b="0" dirty="0"/>
              <a:t>Pour en savoir plus: </a:t>
            </a:r>
          </a:p>
          <a:p>
            <a:r>
              <a:rPr lang="fr-FR" b="0" dirty="0"/>
              <a:t>Joly, P.-B., </a:t>
            </a:r>
            <a:r>
              <a:rPr lang="fr-FR" b="0" dirty="0" err="1"/>
              <a:t>Gaunand</a:t>
            </a:r>
            <a:r>
              <a:rPr lang="fr-FR" b="0" dirty="0"/>
              <a:t>, A., </a:t>
            </a:r>
            <a:r>
              <a:rPr lang="fr-FR" b="0" dirty="0" err="1"/>
              <a:t>Colinet</a:t>
            </a:r>
            <a:r>
              <a:rPr lang="fr-FR" b="0" dirty="0"/>
              <a:t>, L., </a:t>
            </a:r>
            <a:r>
              <a:rPr lang="fr-FR" b="0" dirty="0" err="1"/>
              <a:t>Larédo</a:t>
            </a:r>
            <a:r>
              <a:rPr lang="fr-FR" b="0" dirty="0"/>
              <a:t>, P., </a:t>
            </a:r>
            <a:r>
              <a:rPr lang="fr-FR" b="0" dirty="0" err="1"/>
              <a:t>Lemarie</a:t>
            </a:r>
            <a:r>
              <a:rPr lang="fr-FR" b="0" dirty="0"/>
              <a:t>´, S., &amp; Matt, M. (2015). ASIRPA: A </a:t>
            </a:r>
            <a:r>
              <a:rPr lang="fr-FR" b="0" dirty="0" err="1"/>
              <a:t>comprehensive</a:t>
            </a:r>
            <a:r>
              <a:rPr lang="fr-FR" b="0" dirty="0"/>
              <a:t> </a:t>
            </a:r>
            <a:r>
              <a:rPr lang="fr-FR" b="0" dirty="0" err="1"/>
              <a:t>theory-based</a:t>
            </a:r>
            <a:r>
              <a:rPr lang="fr-FR" b="0" dirty="0"/>
              <a:t> </a:t>
            </a:r>
            <a:r>
              <a:rPr lang="fr-FR" b="0" dirty="0" err="1"/>
              <a:t>approach</a:t>
            </a:r>
            <a:r>
              <a:rPr lang="fr-FR" b="0" dirty="0"/>
              <a:t> to </a:t>
            </a:r>
            <a:r>
              <a:rPr lang="fr-FR" b="0" dirty="0" err="1"/>
              <a:t>assessing</a:t>
            </a:r>
            <a:r>
              <a:rPr lang="fr-FR" b="0" dirty="0"/>
              <a:t> the </a:t>
            </a:r>
            <a:r>
              <a:rPr lang="fr-FR" b="0" dirty="0" err="1"/>
              <a:t>societal</a:t>
            </a:r>
            <a:r>
              <a:rPr lang="fr-FR" b="0" dirty="0"/>
              <a:t> impacts of a </a:t>
            </a:r>
            <a:r>
              <a:rPr lang="fr-FR" b="0" dirty="0" err="1"/>
              <a:t>research</a:t>
            </a:r>
            <a:r>
              <a:rPr lang="fr-FR" b="0" dirty="0"/>
              <a:t> </a:t>
            </a:r>
            <a:r>
              <a:rPr lang="fr-FR" b="0" dirty="0" err="1"/>
              <a:t>organization</a:t>
            </a:r>
            <a:r>
              <a:rPr lang="fr-FR" b="0" dirty="0"/>
              <a:t>. </a:t>
            </a:r>
            <a:r>
              <a:rPr lang="fr-FR" b="0" i="1" dirty="0" err="1"/>
              <a:t>Research</a:t>
            </a:r>
            <a:r>
              <a:rPr lang="fr-FR" b="0" i="1" dirty="0"/>
              <a:t> Evaluation</a:t>
            </a:r>
            <a:r>
              <a:rPr lang="fr-FR" b="0" dirty="0"/>
              <a:t>, 24(4), 1–14. doi:10.1093/</a:t>
            </a:r>
            <a:r>
              <a:rPr lang="fr-FR" b="0" dirty="0" err="1"/>
              <a:t>reseval</a:t>
            </a:r>
            <a:r>
              <a:rPr lang="fr-FR" b="0" dirty="0"/>
              <a:t>/rvv015.</a:t>
            </a:r>
          </a:p>
          <a:p>
            <a:r>
              <a:rPr lang="fr-FR" b="0" dirty="0"/>
              <a:t>Matt, M., </a:t>
            </a:r>
            <a:r>
              <a:rPr lang="fr-FR" b="0" dirty="0" err="1"/>
              <a:t>Gaunand</a:t>
            </a:r>
            <a:r>
              <a:rPr lang="fr-FR" b="0" dirty="0"/>
              <a:t>, A., Joly, P.-B., &amp; </a:t>
            </a:r>
            <a:r>
              <a:rPr lang="fr-FR" b="0" dirty="0" err="1"/>
              <a:t>Colinet</a:t>
            </a:r>
            <a:r>
              <a:rPr lang="fr-FR" b="0" dirty="0"/>
              <a:t>, L. (2017). </a:t>
            </a:r>
            <a:r>
              <a:rPr lang="fr-FR" b="0" dirty="0" err="1"/>
              <a:t>Opening</a:t>
            </a:r>
            <a:r>
              <a:rPr lang="fr-FR" b="0" dirty="0"/>
              <a:t> the black box of impact—</a:t>
            </a:r>
            <a:r>
              <a:rPr lang="fr-FR" b="0" dirty="0" err="1"/>
              <a:t>Ideal-type</a:t>
            </a:r>
            <a:r>
              <a:rPr lang="fr-FR" b="0" dirty="0"/>
              <a:t> impact </a:t>
            </a:r>
            <a:r>
              <a:rPr lang="fr-FR" b="0" dirty="0" err="1"/>
              <a:t>pathways</a:t>
            </a:r>
            <a:r>
              <a:rPr lang="fr-FR" b="0" dirty="0"/>
              <a:t> in a public agricultural </a:t>
            </a:r>
            <a:r>
              <a:rPr lang="fr-FR" b="0" dirty="0" err="1"/>
              <a:t>research</a:t>
            </a:r>
            <a:r>
              <a:rPr lang="fr-FR" b="0" dirty="0"/>
              <a:t> </a:t>
            </a:r>
            <a:r>
              <a:rPr lang="fr-FR" b="0" dirty="0" err="1"/>
              <a:t>organization</a:t>
            </a:r>
            <a:r>
              <a:rPr lang="fr-FR" b="0" dirty="0"/>
              <a:t>. </a:t>
            </a:r>
            <a:r>
              <a:rPr lang="fr-FR" b="0" i="1" dirty="0" err="1"/>
              <a:t>Research</a:t>
            </a:r>
            <a:r>
              <a:rPr lang="fr-FR" b="0" i="1" dirty="0"/>
              <a:t> Policy</a:t>
            </a:r>
            <a:r>
              <a:rPr lang="fr-FR" b="0" dirty="0"/>
              <a:t>, 46(1), 207–218. doi:10.1016/j.respol.2016.09.016.</a:t>
            </a:r>
          </a:p>
          <a:p>
            <a:r>
              <a:rPr lang="fr-FR" b="0" dirty="0" err="1"/>
              <a:t>Gaunand</a:t>
            </a:r>
            <a:r>
              <a:rPr lang="fr-FR" b="0" dirty="0"/>
              <a:t>, A., </a:t>
            </a:r>
            <a:r>
              <a:rPr lang="fr-FR" b="0" dirty="0" err="1"/>
              <a:t>Colinet</a:t>
            </a:r>
            <a:r>
              <a:rPr lang="fr-FR" b="0" dirty="0"/>
              <a:t>, L., Joly, P.B., Matt, M. (2018). </a:t>
            </a:r>
            <a:r>
              <a:rPr lang="fr-FR" b="0" dirty="0" err="1"/>
              <a:t>Counting</a:t>
            </a:r>
            <a:r>
              <a:rPr lang="fr-FR" b="0" dirty="0"/>
              <a:t> </a:t>
            </a:r>
            <a:r>
              <a:rPr lang="fr-FR" b="0" dirty="0" err="1"/>
              <a:t>what</a:t>
            </a:r>
            <a:r>
              <a:rPr lang="fr-FR" b="0" dirty="0"/>
              <a:t> </a:t>
            </a:r>
            <a:r>
              <a:rPr lang="fr-FR" b="0" dirty="0" err="1"/>
              <a:t>really</a:t>
            </a:r>
            <a:r>
              <a:rPr lang="fr-FR" b="0" dirty="0"/>
              <a:t> count? </a:t>
            </a:r>
            <a:r>
              <a:rPr lang="fr-FR" b="0" dirty="0" err="1"/>
              <a:t>Assessing</a:t>
            </a:r>
            <a:r>
              <a:rPr lang="fr-FR" b="0" dirty="0"/>
              <a:t> the </a:t>
            </a:r>
            <a:r>
              <a:rPr lang="fr-FR" b="0" dirty="0" err="1"/>
              <a:t>political</a:t>
            </a:r>
            <a:r>
              <a:rPr lang="fr-FR" b="0" dirty="0"/>
              <a:t> impact of </a:t>
            </a:r>
            <a:r>
              <a:rPr lang="fr-FR" b="0" dirty="0" err="1"/>
              <a:t>research</a:t>
            </a:r>
            <a:r>
              <a:rPr lang="fr-FR" b="0" dirty="0"/>
              <a:t>. </a:t>
            </a:r>
            <a:r>
              <a:rPr lang="fr-FR" b="0" i="1" dirty="0"/>
              <a:t>The Journal of </a:t>
            </a:r>
            <a:r>
              <a:rPr lang="fr-FR" b="0" i="1" dirty="0" err="1"/>
              <a:t>Technology</a:t>
            </a:r>
            <a:r>
              <a:rPr lang="fr-FR" b="0" i="1" dirty="0"/>
              <a:t> Transfer</a:t>
            </a:r>
            <a:r>
              <a:rPr lang="fr-FR" b="0" dirty="0"/>
              <a:t>, DOI: 10.1007/s10961-017-9605-9.</a:t>
            </a:r>
          </a:p>
          <a:p>
            <a:endParaRPr lang="fr-FR" b="0" dirty="0"/>
          </a:p>
          <a:p>
            <a:endParaRPr lang="fr-FR" b="0" dirty="0"/>
          </a:p>
          <a:p>
            <a:pPr marL="0" indent="0">
              <a:buNone/>
            </a:pPr>
            <a:endParaRPr lang="fr-FR" dirty="0"/>
          </a:p>
        </p:txBody>
      </p:sp>
    </p:spTree>
    <p:extLst>
      <p:ext uri="{BB962C8B-B14F-4D97-AF65-F5344CB8AC3E}">
        <p14:creationId xmlns:p14="http://schemas.microsoft.com/office/powerpoint/2010/main" val="4144192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592AF24-FCB7-4742-AF34-B0AB03FCDFBC}"/>
              </a:ext>
            </a:extLst>
          </p:cNvPr>
          <p:cNvSpPr>
            <a:spLocks noGrp="1"/>
          </p:cNvSpPr>
          <p:nvPr>
            <p:ph type="ctrTitle"/>
          </p:nvPr>
        </p:nvSpPr>
        <p:spPr/>
        <p:txBody>
          <a:bodyPr/>
          <a:lstStyle/>
          <a:p>
            <a:r>
              <a:rPr lang="fr-FR" dirty="0"/>
              <a:t>Pour en savoir plus sur l’approche</a:t>
            </a:r>
          </a:p>
        </p:txBody>
      </p:sp>
      <p:sp>
        <p:nvSpPr>
          <p:cNvPr id="5" name="Sous-titre 4">
            <a:extLst>
              <a:ext uri="{FF2B5EF4-FFF2-40B4-BE49-F238E27FC236}">
                <a16:creationId xmlns:a16="http://schemas.microsoft.com/office/drawing/2014/main" id="{0014B74C-7F93-B148-B9D6-77B083952D5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84472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à se poser</a:t>
            </a:r>
          </a:p>
        </p:txBody>
      </p:sp>
      <p:sp>
        <p:nvSpPr>
          <p:cNvPr id="3" name="Espace réservé du contenu 2"/>
          <p:cNvSpPr>
            <a:spLocks noGrp="1"/>
          </p:cNvSpPr>
          <p:nvPr>
            <p:ph idx="1"/>
          </p:nvPr>
        </p:nvSpPr>
        <p:spPr>
          <a:xfrm>
            <a:off x="1981200" y="1371601"/>
            <a:ext cx="8229600" cy="5020733"/>
          </a:xfrm>
        </p:spPr>
        <p:txBody>
          <a:bodyPr>
            <a:normAutofit fontScale="92500"/>
          </a:bodyPr>
          <a:lstStyle/>
          <a:p>
            <a:r>
              <a:rPr lang="fr-FR" dirty="0"/>
              <a:t>Etape 1: définir les cibles de transformation. Qu’est-ce qui va changer à la fin du projet?</a:t>
            </a:r>
          </a:p>
          <a:p>
            <a:pPr lvl="1"/>
            <a:r>
              <a:rPr lang="fr-FR" dirty="0"/>
              <a:t>Concrètement, quelles cibles de transformation intermédiaires (délai de 5 à 6 ans)? Quelles cibles à plus long terme?</a:t>
            </a:r>
          </a:p>
          <a:p>
            <a:pPr lvl="1"/>
            <a:r>
              <a:rPr lang="fr-FR" dirty="0"/>
              <a:t>Quels types d’impacts ou transformations sont visées concrètement (économique, environnement, santé, social, politique)?</a:t>
            </a:r>
          </a:p>
          <a:p>
            <a:pPr lvl="1"/>
            <a:r>
              <a:rPr lang="fr-FR" dirty="0"/>
              <a:t>Chaque transformation identifiée doit être spécifique et mesurable en identifiant des indicateurs qui vont permettre de montrer les progrès réalisés afin d’atteindre chaque impact</a:t>
            </a:r>
          </a:p>
          <a:p>
            <a:pPr lvl="1">
              <a:buFont typeface="Symbol" panose="05050102010706020507" pitchFamily="18" charset="2"/>
              <a:buChar char="Þ"/>
            </a:pPr>
            <a:r>
              <a:rPr lang="fr-FR" dirty="0"/>
              <a:t> Objectif général du projet en termes de changements, de mission, de « grands défis »?</a:t>
            </a:r>
          </a:p>
          <a:p>
            <a:pPr lvl="1">
              <a:buFont typeface="Symbol" panose="05050102010706020507" pitchFamily="18" charset="2"/>
              <a:buChar char="Þ"/>
            </a:pPr>
            <a:r>
              <a:rPr lang="fr-FR" dirty="0"/>
              <a:t> Effet WAOUH en une phrase: A quelle transformation majeure le projet doit-il contribuer?</a:t>
            </a:r>
          </a:p>
          <a:p>
            <a:endParaRPr lang="fr-FR" dirty="0"/>
          </a:p>
        </p:txBody>
      </p:sp>
    </p:spTree>
    <p:extLst>
      <p:ext uri="{BB962C8B-B14F-4D97-AF65-F5344CB8AC3E}">
        <p14:creationId xmlns:p14="http://schemas.microsoft.com/office/powerpoint/2010/main" val="342589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555172"/>
            <a:ext cx="8229600" cy="5837162"/>
          </a:xfrm>
        </p:spPr>
        <p:txBody>
          <a:bodyPr/>
          <a:lstStyle/>
          <a:p>
            <a:r>
              <a:rPr lang="fr-FR" dirty="0"/>
              <a:t>Etape 2: les connaissances scientifiques et techniques nécessaires et les résultats du projet</a:t>
            </a:r>
          </a:p>
          <a:p>
            <a:pPr lvl="1"/>
            <a:r>
              <a:rPr lang="fr-FR" dirty="0"/>
              <a:t>Vérifier que les connaissances scientifiques et techniques et les résultats attendus sont en adéquation avec les cibles de transformation visées</a:t>
            </a:r>
          </a:p>
          <a:p>
            <a:pPr lvl="1"/>
            <a:r>
              <a:rPr lang="fr-FR" dirty="0"/>
              <a:t>Connaissances verrous</a:t>
            </a:r>
          </a:p>
          <a:p>
            <a:pPr lvl="1"/>
            <a:r>
              <a:rPr lang="fr-FR" dirty="0"/>
              <a:t>Échéances des divers résultats</a:t>
            </a:r>
          </a:p>
          <a:p>
            <a:pPr lvl="1"/>
            <a:r>
              <a:rPr lang="fr-FR" dirty="0"/>
              <a:t>Niveau d’incertitude/risque</a:t>
            </a:r>
          </a:p>
          <a:p>
            <a:pPr lvl="1"/>
            <a:r>
              <a:rPr lang="fr-FR" dirty="0"/>
              <a:t>Les acteurs impliqués</a:t>
            </a:r>
          </a:p>
        </p:txBody>
      </p:sp>
    </p:spTree>
    <p:extLst>
      <p:ext uri="{BB962C8B-B14F-4D97-AF65-F5344CB8AC3E}">
        <p14:creationId xmlns:p14="http://schemas.microsoft.com/office/powerpoint/2010/main" val="2685392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653144"/>
            <a:ext cx="8229600" cy="5739190"/>
          </a:xfrm>
        </p:spPr>
        <p:txBody>
          <a:bodyPr/>
          <a:lstStyle/>
          <a:p>
            <a:r>
              <a:rPr lang="fr-FR" dirty="0"/>
              <a:t>Etape 3: Identification des points critiques aux différentes étapes</a:t>
            </a:r>
          </a:p>
          <a:p>
            <a:pPr marL="358775" lvl="1" indent="0">
              <a:buNone/>
            </a:pPr>
            <a:r>
              <a:rPr lang="fr-FR" dirty="0"/>
              <a:t>3.1 Position du projet dans l’écosystème de recherche et d’innovation</a:t>
            </a:r>
          </a:p>
          <a:p>
            <a:pPr marL="898525" lvl="1" indent="-360363"/>
            <a:r>
              <a:rPr lang="fr-FR" dirty="0"/>
              <a:t>	Principales sources de connaissances extérieures au projet?</a:t>
            </a:r>
          </a:p>
          <a:p>
            <a:pPr marL="898525" lvl="1" indent="-360363" defTabSz="449263"/>
            <a:r>
              <a:rPr lang="fr-FR" dirty="0"/>
              <a:t>Comment ces sources de connaissances jouent-elles sur certains verrous techniques identifiés?</a:t>
            </a:r>
          </a:p>
          <a:p>
            <a:pPr marL="898525" lvl="1" indent="-360363" defTabSz="449263"/>
            <a:r>
              <a:rPr lang="fr-FR" dirty="0"/>
              <a:t>En quoi la contribution du projet peut-elle s’avérer décisive/originale?</a:t>
            </a:r>
          </a:p>
          <a:p>
            <a:pPr marL="898525" lvl="1" indent="-360363" defTabSz="449263"/>
            <a:r>
              <a:rPr lang="fr-FR" dirty="0"/>
              <a:t>Synergie entre le projet et son écosystème de recherche et d’innovation?</a:t>
            </a:r>
          </a:p>
        </p:txBody>
      </p:sp>
    </p:spTree>
    <p:extLst>
      <p:ext uri="{BB962C8B-B14F-4D97-AF65-F5344CB8AC3E}">
        <p14:creationId xmlns:p14="http://schemas.microsoft.com/office/powerpoint/2010/main" val="2962027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653144"/>
            <a:ext cx="8229600" cy="5739190"/>
          </a:xfrm>
        </p:spPr>
        <p:txBody>
          <a:bodyPr>
            <a:normAutofit lnSpcReduction="10000"/>
          </a:bodyPr>
          <a:lstStyle/>
          <a:p>
            <a:pPr marL="719138" indent="-715963">
              <a:buNone/>
            </a:pPr>
            <a:r>
              <a:rPr lang="fr-FR" dirty="0"/>
              <a:t>3.2  De la production des connaissances scientifiques aux premières utilisations (phase intermédiaire)</a:t>
            </a:r>
          </a:p>
          <a:p>
            <a:pPr marL="898525" lvl="1" indent="-360363"/>
            <a:r>
              <a:rPr lang="fr-FR" dirty="0"/>
              <a:t>	Identifier les bénéficiaires des résultats </a:t>
            </a:r>
          </a:p>
          <a:p>
            <a:pPr marL="898525" lvl="1" indent="-360363"/>
            <a:r>
              <a:rPr lang="fr-FR" dirty="0"/>
              <a:t>Quels bénéfices peuvent-ils retirer? à quel niveau?</a:t>
            </a:r>
          </a:p>
          <a:p>
            <a:pPr marL="898525" lvl="1" indent="-360363"/>
            <a:r>
              <a:rPr lang="fr-FR" dirty="0"/>
              <a:t>Quels aspects de la recherche peut les intéresser?</a:t>
            </a:r>
          </a:p>
          <a:p>
            <a:pPr marL="898525" lvl="1" indent="-360363"/>
            <a:r>
              <a:rPr lang="fr-FR" dirty="0"/>
              <a:t>Identifier les acteurs et activités nécessaires pour faciliter la transformation des résultats en premières expérimentations?</a:t>
            </a:r>
          </a:p>
          <a:p>
            <a:pPr marL="898525" lvl="1" indent="-360363"/>
            <a:r>
              <a:rPr lang="fr-FR" dirty="0"/>
              <a:t>Quels niveaux et types d’influence ont ces acteurs sur la capacité à générer des impacts? Quels actions bloquantes ou facilitatrices?</a:t>
            </a:r>
          </a:p>
          <a:p>
            <a:pPr marL="898525" lvl="1" indent="-360363"/>
            <a:r>
              <a:rPr lang="fr-FR" dirty="0"/>
              <a:t>Quelles sont les activités nécessaires pour atteindre les impacts et vérifier si des acteurs sont manquants?</a:t>
            </a:r>
          </a:p>
          <a:p>
            <a:pPr marL="898525" lvl="1" indent="-360363"/>
            <a:r>
              <a:rPr lang="fr-FR" dirty="0"/>
              <a:t>Autres facteurs limitant ou favorisant?</a:t>
            </a:r>
          </a:p>
          <a:p>
            <a:pPr marL="898525" lvl="1" indent="-360363"/>
            <a:r>
              <a:rPr lang="fr-FR" dirty="0"/>
              <a:t>Lier acteurs/activités aux bénéfices/transformations/impacts et compléter si nécessaire. </a:t>
            </a:r>
          </a:p>
          <a:p>
            <a:pPr marL="898525" lvl="1" indent="-360363"/>
            <a:endParaRPr lang="fr-FR" dirty="0"/>
          </a:p>
          <a:p>
            <a:pPr marL="898525" lvl="1" indent="-360363"/>
            <a:endParaRPr lang="fr-FR" dirty="0"/>
          </a:p>
        </p:txBody>
      </p:sp>
    </p:spTree>
    <p:extLst>
      <p:ext uri="{BB962C8B-B14F-4D97-AF65-F5344CB8AC3E}">
        <p14:creationId xmlns:p14="http://schemas.microsoft.com/office/powerpoint/2010/main" val="4181848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653144"/>
            <a:ext cx="8229600" cy="5739190"/>
          </a:xfrm>
        </p:spPr>
        <p:txBody>
          <a:bodyPr>
            <a:normAutofit/>
          </a:bodyPr>
          <a:lstStyle/>
          <a:p>
            <a:pPr marL="620713" indent="-617538">
              <a:buNone/>
            </a:pPr>
            <a:r>
              <a:rPr lang="fr-FR" dirty="0"/>
              <a:t>3.3 Des impacts 1 vers les impacts 2: la généralisation</a:t>
            </a:r>
          </a:p>
          <a:p>
            <a:pPr marL="538162" lvl="1" indent="0">
              <a:buNone/>
            </a:pPr>
            <a:r>
              <a:rPr lang="fr-FR" dirty="0"/>
              <a:t>En supposant que les premières transformations ont été réalisées avec succès dans une niche:</a:t>
            </a:r>
          </a:p>
          <a:p>
            <a:pPr marL="881062" lvl="1" indent="-342900"/>
            <a:r>
              <a:rPr lang="fr-FR" dirty="0"/>
              <a:t>quels sont les obstacles à la généralisation ? </a:t>
            </a:r>
          </a:p>
          <a:p>
            <a:pPr marL="881062" lvl="1" indent="-342900"/>
            <a:r>
              <a:rPr lang="fr-FR" dirty="0"/>
              <a:t>quels sont les facteurs limitants/favorisants ? Qualifier ces facteurs</a:t>
            </a:r>
          </a:p>
          <a:p>
            <a:pPr marL="881062" lvl="1" indent="-342900"/>
            <a:r>
              <a:rPr lang="fr-FR" dirty="0"/>
              <a:t>de quels acteurs dépendent-ils ? </a:t>
            </a:r>
          </a:p>
          <a:p>
            <a:pPr marL="538162" lvl="1" indent="0">
              <a:buNone/>
            </a:pPr>
            <a:endParaRPr lang="fr-FR" dirty="0"/>
          </a:p>
          <a:p>
            <a:pPr marL="898525" lvl="1" indent="-360363"/>
            <a:endParaRPr lang="fr-FR" dirty="0"/>
          </a:p>
        </p:txBody>
      </p:sp>
    </p:spTree>
    <p:extLst>
      <p:ext uri="{BB962C8B-B14F-4D97-AF65-F5344CB8AC3E}">
        <p14:creationId xmlns:p14="http://schemas.microsoft.com/office/powerpoint/2010/main" val="1239010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653144"/>
            <a:ext cx="8229600" cy="5739190"/>
          </a:xfrm>
        </p:spPr>
        <p:txBody>
          <a:bodyPr>
            <a:normAutofit/>
          </a:bodyPr>
          <a:lstStyle/>
          <a:p>
            <a:r>
              <a:rPr lang="fr-FR" dirty="0"/>
              <a:t>Etape 4: Première esquisse d’un chemin d’impact</a:t>
            </a:r>
          </a:p>
          <a:p>
            <a:pPr lvl="1">
              <a:buFont typeface="Arial" panose="020B0604020202020204" pitchFamily="34" charset="0"/>
              <a:buChar char="•"/>
            </a:pPr>
            <a:r>
              <a:rPr lang="fr-FR" dirty="0"/>
              <a:t>Faire l’exercice de la construction du chemin d’impact</a:t>
            </a:r>
          </a:p>
          <a:p>
            <a:pPr lvl="1">
              <a:buFont typeface="Arial" panose="020B0604020202020204" pitchFamily="34" charset="0"/>
              <a:buChar char="•"/>
            </a:pPr>
            <a:r>
              <a:rPr lang="fr-FR" dirty="0"/>
              <a:t>Quelles sont les principales incertitudes (à la fois scientifiques, techniques, réglementaires, économiques) affectant des points critiques ?</a:t>
            </a:r>
          </a:p>
          <a:p>
            <a:pPr lvl="1">
              <a:buFont typeface="Arial" panose="020B0604020202020204" pitchFamily="34" charset="0"/>
              <a:buChar char="•"/>
            </a:pPr>
            <a:r>
              <a:rPr lang="fr-FR" dirty="0"/>
              <a:t>A quel horizon temporel ces incertitudes sont susceptibles d’être réduites ?</a:t>
            </a:r>
          </a:p>
          <a:p>
            <a:pPr lvl="1">
              <a:buFont typeface="Arial" panose="020B0604020202020204" pitchFamily="34" charset="0"/>
              <a:buChar char="•"/>
            </a:pPr>
            <a:r>
              <a:rPr lang="fr-FR" dirty="0"/>
              <a:t>Déterminer les principales étapes intermédiaires dans la période des 5-6 premières années (durée du projet) où des décisions contingentes pourront/devront être prises.</a:t>
            </a:r>
          </a:p>
        </p:txBody>
      </p:sp>
    </p:spTree>
    <p:extLst>
      <p:ext uri="{BB962C8B-B14F-4D97-AF65-F5344CB8AC3E}">
        <p14:creationId xmlns:p14="http://schemas.microsoft.com/office/powerpoint/2010/main" val="188059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3728" y="274639"/>
            <a:ext cx="9034272" cy="416242"/>
          </a:xfrm>
        </p:spPr>
        <p:txBody>
          <a:bodyPr>
            <a:noAutofit/>
          </a:bodyPr>
          <a:lstStyle/>
          <a:p>
            <a:r>
              <a:rPr lang="fr-FR" sz="2400" dirty="0"/>
              <a:t>Rappel du CALENDRIER  </a:t>
            </a:r>
          </a:p>
        </p:txBody>
      </p:sp>
      <p:sp>
        <p:nvSpPr>
          <p:cNvPr id="3" name="Espace réservé du contenu 2"/>
          <p:cNvSpPr>
            <a:spLocks noGrp="1"/>
          </p:cNvSpPr>
          <p:nvPr>
            <p:ph idx="1"/>
          </p:nvPr>
        </p:nvSpPr>
        <p:spPr>
          <a:xfrm>
            <a:off x="1633729" y="802641"/>
            <a:ext cx="8963152" cy="5296502"/>
          </a:xfrm>
        </p:spPr>
        <p:txBody>
          <a:bodyPr>
            <a:normAutofit lnSpcReduction="10000"/>
          </a:bodyPr>
          <a:lstStyle/>
          <a:p>
            <a:r>
              <a:rPr lang="fr-FR" sz="2200" dirty="0"/>
              <a:t>2020 : Consultation des régions via les PC : quelles priorités ? quels grands enjeux ?</a:t>
            </a:r>
          </a:p>
          <a:p>
            <a:pPr marL="1085850" lvl="1" indent="-342900">
              <a:buFont typeface="Wingdings" panose="05000000000000000000" pitchFamily="2" charset="2"/>
              <a:buChar char="Ø"/>
            </a:pPr>
            <a:r>
              <a:rPr lang="fr-FR" dirty="0"/>
              <a:t>Regroupement des thématiques et avis d’experts </a:t>
            </a:r>
          </a:p>
          <a:p>
            <a:pPr marL="1085850" lvl="1" indent="-342900">
              <a:buFont typeface="Wingdings" panose="05000000000000000000" pitchFamily="2" charset="2"/>
              <a:buChar char="Ø"/>
            </a:pPr>
            <a:r>
              <a:rPr lang="fr-FR" dirty="0"/>
              <a:t>Partie cadrage national de TETRAE </a:t>
            </a:r>
          </a:p>
          <a:p>
            <a:r>
              <a:rPr lang="fr-FR" sz="2200" dirty="0"/>
              <a:t>2021 :  Poursuite de l’identification des enjeux régionaux &amp; </a:t>
            </a:r>
            <a:r>
              <a:rPr lang="fr-FR" sz="2200" dirty="0" err="1"/>
              <a:t>co</a:t>
            </a:r>
            <a:r>
              <a:rPr lang="fr-FR" sz="2200" dirty="0"/>
              <a:t>-construction des pré-projets </a:t>
            </a:r>
          </a:p>
          <a:p>
            <a:pPr marL="1085850" lvl="1" indent="-342900">
              <a:buFont typeface="Wingdings" panose="05000000000000000000" pitchFamily="2" charset="2"/>
              <a:buChar char="Ø"/>
            </a:pPr>
            <a:r>
              <a:rPr lang="fr-FR" dirty="0"/>
              <a:t>1</a:t>
            </a:r>
            <a:r>
              <a:rPr lang="fr-FR" baseline="30000" dirty="0"/>
              <a:t>er</a:t>
            </a:r>
            <a:r>
              <a:rPr lang="fr-FR" dirty="0"/>
              <a:t> semestre : Déclinaison régionale du programme TETRAE - lancement de « l ’AMI »</a:t>
            </a:r>
          </a:p>
          <a:p>
            <a:pPr marL="1085850" lvl="1" indent="-342900">
              <a:buFont typeface="Wingdings" panose="05000000000000000000" pitchFamily="2" charset="2"/>
              <a:buChar char="Ø"/>
            </a:pPr>
            <a:r>
              <a:rPr lang="fr-FR" dirty="0"/>
              <a:t>2</a:t>
            </a:r>
            <a:r>
              <a:rPr lang="fr-FR" baseline="30000" dirty="0"/>
              <a:t>ème</a:t>
            </a:r>
            <a:r>
              <a:rPr lang="fr-FR" dirty="0"/>
              <a:t> semestre : Co-construction des projets en partenariat des projets de recherches</a:t>
            </a:r>
            <a:r>
              <a:rPr lang="fr-FR" dirty="0">
                <a:latin typeface="Calibri" panose="020F0502020204030204" pitchFamily="34" charset="0"/>
                <a:ea typeface="Calibri" panose="020F0502020204030204" pitchFamily="34" charset="0"/>
              </a:rPr>
              <a:t> </a:t>
            </a:r>
          </a:p>
          <a:p>
            <a:pPr>
              <a:lnSpc>
                <a:spcPct val="120000"/>
              </a:lnSpc>
            </a:pPr>
            <a:r>
              <a:rPr lang="fr-FR" sz="2200" dirty="0"/>
              <a:t>2022 - Sélection finale par le CS et validation par les Régions </a:t>
            </a:r>
          </a:p>
          <a:p>
            <a:pPr marL="1085850" lvl="1" indent="-342900">
              <a:buFont typeface="Wingdings" panose="05000000000000000000" pitchFamily="2" charset="2"/>
              <a:buChar char="Ø"/>
            </a:pPr>
            <a:r>
              <a:rPr lang="fr-FR" dirty="0"/>
              <a:t>Remise des projets finaux en </a:t>
            </a:r>
            <a:r>
              <a:rPr lang="fr-FR" dirty="0"/>
              <a:t>mars </a:t>
            </a:r>
            <a:r>
              <a:rPr lang="fr-FR" dirty="0"/>
              <a:t>2022</a:t>
            </a:r>
          </a:p>
          <a:p>
            <a:pPr marL="1085850" lvl="1" indent="-342900">
              <a:buFont typeface="Wingdings" panose="05000000000000000000" pitchFamily="2" charset="2"/>
              <a:buChar char="Ø"/>
            </a:pPr>
            <a:r>
              <a:rPr lang="fr-FR" dirty="0"/>
              <a:t>Sélection finale par le CS et validation par les Régions (printemps 2022)</a:t>
            </a:r>
          </a:p>
          <a:p>
            <a:pPr marL="1085850" lvl="1" indent="-342900">
              <a:spcAft>
                <a:spcPts val="800"/>
              </a:spcAft>
              <a:buFont typeface="Wingdings" panose="05000000000000000000" pitchFamily="2" charset="2"/>
              <a:buChar char="Ø"/>
            </a:pPr>
            <a:r>
              <a:rPr lang="fr-FR" dirty="0"/>
              <a:t>P</a:t>
            </a:r>
            <a:r>
              <a:rPr lang="fr-FR" dirty="0">
                <a:latin typeface="Calibri" panose="020F0502020204030204" pitchFamily="34" charset="0"/>
                <a:ea typeface="Calibri" panose="020F0502020204030204" pitchFamily="34" charset="0"/>
              </a:rPr>
              <a:t>our un démarrage en été 2022 pour 5 ans 2022/2027</a:t>
            </a:r>
          </a:p>
          <a:p>
            <a:endParaRPr lang="fr-FR" dirty="0">
              <a:solidFill>
                <a:schemeClr val="tx1"/>
              </a:solidFill>
            </a:endParaRPr>
          </a:p>
        </p:txBody>
      </p:sp>
    </p:spTree>
    <p:extLst>
      <p:ext uri="{BB962C8B-B14F-4D97-AF65-F5344CB8AC3E}">
        <p14:creationId xmlns:p14="http://schemas.microsoft.com/office/powerpoint/2010/main" val="20021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2650" y="424207"/>
            <a:ext cx="7886700" cy="999839"/>
          </a:xfrm>
        </p:spPr>
        <p:txBody>
          <a:bodyPr>
            <a:normAutofit fontScale="90000"/>
          </a:bodyPr>
          <a:lstStyle/>
          <a:p>
            <a:pPr lvl="0"/>
            <a:r>
              <a:rPr lang="fr-FR" dirty="0"/>
              <a:t>WEB 1 : </a:t>
            </a:r>
            <a:r>
              <a:rPr lang="fr-FR" i="1" dirty="0"/>
              <a:t>Évaluer l'impact de la recherche : l'approche ASIRPA et enseignement pour TETRAE</a:t>
            </a:r>
            <a:r>
              <a:rPr lang="fr-FR" dirty="0">
                <a:solidFill>
                  <a:schemeClr val="tx1"/>
                </a:solidFill>
              </a:rPr>
              <a:t/>
            </a:r>
            <a:br>
              <a:rPr lang="fr-FR" dirty="0">
                <a:solidFill>
                  <a:schemeClr val="tx1"/>
                </a:solidFill>
              </a:rPr>
            </a:br>
            <a:endParaRPr lang="fr-FR" dirty="0"/>
          </a:p>
        </p:txBody>
      </p:sp>
      <p:sp>
        <p:nvSpPr>
          <p:cNvPr id="3" name="Espace réservé du contenu 2"/>
          <p:cNvSpPr>
            <a:spLocks noGrp="1"/>
          </p:cNvSpPr>
          <p:nvPr>
            <p:ph idx="1"/>
          </p:nvPr>
        </p:nvSpPr>
        <p:spPr>
          <a:xfrm>
            <a:off x="2152650" y="1424045"/>
            <a:ext cx="7886700" cy="4267838"/>
          </a:xfrm>
        </p:spPr>
        <p:txBody>
          <a:bodyPr>
            <a:normAutofit/>
          </a:bodyPr>
          <a:lstStyle/>
          <a:p>
            <a:r>
              <a:rPr lang="fr-FR" dirty="0">
                <a:solidFill>
                  <a:schemeClr val="tx1"/>
                </a:solidFill>
              </a:rPr>
              <a:t>Webinaire en deux phases </a:t>
            </a:r>
          </a:p>
          <a:p>
            <a:endParaRPr lang="fr-FR" dirty="0">
              <a:solidFill>
                <a:schemeClr val="tx1"/>
              </a:solidFill>
            </a:endParaRPr>
          </a:p>
          <a:p>
            <a:r>
              <a:rPr lang="fr-FR" dirty="0">
                <a:solidFill>
                  <a:schemeClr val="tx1"/>
                </a:solidFill>
              </a:rPr>
              <a:t>Pierre Benoit Joly</a:t>
            </a:r>
          </a:p>
          <a:p>
            <a:pPr marL="457200" lvl="1" indent="0">
              <a:buNone/>
            </a:pPr>
            <a:r>
              <a:rPr lang="fr-FR" dirty="0">
                <a:solidFill>
                  <a:schemeClr val="tx1"/>
                </a:solidFill>
              </a:rPr>
              <a:t>Directeur de recherche à INRAE, </a:t>
            </a:r>
            <a:r>
              <a:rPr lang="fr-FR" dirty="0"/>
              <a:t>Président du Centre Occitanie-Toulouse et membre du LISIS</a:t>
            </a:r>
          </a:p>
          <a:p>
            <a:pPr marL="457200" lvl="1" indent="0">
              <a:buNone/>
            </a:pPr>
            <a:r>
              <a:rPr lang="fr-FR" dirty="0"/>
              <a:t>Economiste et sociologue, spécialiste d’études d’innovation et d’études des sciences et des techniques</a:t>
            </a:r>
          </a:p>
          <a:p>
            <a:pPr marL="457200" lvl="1" indent="0">
              <a:buNone/>
            </a:pPr>
            <a:r>
              <a:rPr lang="fr-FR" dirty="0"/>
              <a:t>Avant 2020, directeur du </a:t>
            </a:r>
            <a:r>
              <a:rPr lang="fr-FR" dirty="0" err="1"/>
              <a:t>Labex</a:t>
            </a:r>
            <a:r>
              <a:rPr lang="fr-FR" dirty="0"/>
              <a:t> SITES, directeur de l’UMR LISIS</a:t>
            </a:r>
          </a:p>
          <a:p>
            <a:pPr marL="457200" lvl="1" indent="0">
              <a:buNone/>
            </a:pPr>
            <a:r>
              <a:rPr lang="fr-FR" dirty="0"/>
              <a:t>Depuis 2011, coordinateur du projet ASIRPA sur l’évaluation des impacts sociétaux de la recherche</a:t>
            </a:r>
          </a:p>
        </p:txBody>
      </p:sp>
    </p:spTree>
    <p:extLst>
      <p:ext uri="{BB962C8B-B14F-4D97-AF65-F5344CB8AC3E}">
        <p14:creationId xmlns:p14="http://schemas.microsoft.com/office/powerpoint/2010/main" val="22283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9E40A-1669-904E-8D4F-4C3DCE821FCC}"/>
              </a:ext>
            </a:extLst>
          </p:cNvPr>
          <p:cNvSpPr>
            <a:spLocks noGrp="1"/>
          </p:cNvSpPr>
          <p:nvPr>
            <p:ph type="ctrTitle"/>
          </p:nvPr>
        </p:nvSpPr>
        <p:spPr>
          <a:xfrm>
            <a:off x="2414199" y="2371292"/>
            <a:ext cx="9144000" cy="1057708"/>
          </a:xfrm>
        </p:spPr>
        <p:txBody>
          <a:bodyPr>
            <a:normAutofit fontScale="90000"/>
          </a:bodyPr>
          <a:lstStyle/>
          <a:p>
            <a:r>
              <a:rPr lang="fr-FR" sz="4400" i="1" dirty="0"/>
              <a:t>Évaluer l'impact sociétal de la recherche : Présentation de l'approche ASIRPA et enseignements pour TETRAE</a:t>
            </a:r>
            <a:r>
              <a:rPr lang="fr-FR" sz="4400" dirty="0"/>
              <a:t/>
            </a:r>
            <a:br>
              <a:rPr lang="fr-FR" sz="4400" dirty="0"/>
            </a:br>
            <a:r>
              <a:rPr lang="fr-FR" sz="4400" dirty="0"/>
              <a:t/>
            </a:r>
            <a:br>
              <a:rPr lang="fr-FR" sz="4400" dirty="0"/>
            </a:br>
            <a:r>
              <a:rPr lang="fr-FR" sz="4000" b="0" dirty="0" err="1"/>
              <a:t>Pierre-Benoit</a:t>
            </a:r>
            <a:r>
              <a:rPr lang="fr-FR" sz="4000" b="0" dirty="0"/>
              <a:t> JOLY, INRAE </a:t>
            </a:r>
            <a:r>
              <a:rPr lang="fr-FR" sz="4000" b="0"/>
              <a:t>Toulouse et </a:t>
            </a:r>
            <a:r>
              <a:rPr lang="fr-FR" sz="4000" b="0" dirty="0"/>
              <a:t>LISIS</a:t>
            </a:r>
            <a:br>
              <a:rPr lang="fr-FR" sz="4000" b="0" dirty="0"/>
            </a:br>
            <a:r>
              <a:rPr lang="fr-FR" dirty="0"/>
              <a:t/>
            </a:r>
            <a:br>
              <a:rPr lang="fr-FR" dirty="0"/>
            </a:br>
            <a:r>
              <a:rPr lang="fr-FR" i="1" dirty="0"/>
              <a:t>Webinaire TETRAE, 14 septembre 2021</a:t>
            </a:r>
            <a:endParaRPr lang="fr-FR" sz="4800" dirty="0"/>
          </a:p>
        </p:txBody>
      </p:sp>
    </p:spTree>
    <p:extLst>
      <p:ext uri="{BB962C8B-B14F-4D97-AF65-F5344CB8AC3E}">
        <p14:creationId xmlns:p14="http://schemas.microsoft.com/office/powerpoint/2010/main" val="212448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9800362-B01F-ED41-914B-55742BC6B4C8}"/>
              </a:ext>
            </a:extLst>
          </p:cNvPr>
          <p:cNvSpPr>
            <a:spLocks noGrp="1"/>
          </p:cNvSpPr>
          <p:nvPr>
            <p:ph idx="1"/>
          </p:nvPr>
        </p:nvSpPr>
        <p:spPr/>
        <p:txBody>
          <a:bodyPr>
            <a:normAutofit/>
          </a:bodyPr>
          <a:lstStyle/>
          <a:p>
            <a:pPr marL="0" indent="0">
              <a:buNone/>
            </a:pPr>
            <a:r>
              <a:rPr lang="fr-FR" sz="3600" b="0" i="1" dirty="0"/>
              <a:t>« Ce qui compte ne peut pas toujours être compté; tout ce qui peut être compté ne compte pas forcément. »</a:t>
            </a:r>
          </a:p>
          <a:p>
            <a:pPr marL="0" indent="0">
              <a:buNone/>
            </a:pPr>
            <a:r>
              <a:rPr lang="fr-FR" sz="3600" b="0" dirty="0"/>
              <a:t>(Albert Einstein)</a:t>
            </a:r>
          </a:p>
        </p:txBody>
      </p:sp>
    </p:spTree>
    <p:extLst>
      <p:ext uri="{BB962C8B-B14F-4D97-AF65-F5344CB8AC3E}">
        <p14:creationId xmlns:p14="http://schemas.microsoft.com/office/powerpoint/2010/main" val="287740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7D2EECF-9AEB-FA41-8F94-17566957C844}"/>
              </a:ext>
            </a:extLst>
          </p:cNvPr>
          <p:cNvPicPr>
            <a:picLocks noChangeAspect="1"/>
          </p:cNvPicPr>
          <p:nvPr/>
        </p:nvPicPr>
        <p:blipFill>
          <a:blip r:embed="rId2"/>
          <a:stretch>
            <a:fillRect/>
          </a:stretch>
        </p:blipFill>
        <p:spPr>
          <a:xfrm>
            <a:off x="841276" y="0"/>
            <a:ext cx="4079780" cy="6351373"/>
          </a:xfrm>
          <a:prstGeom prst="rect">
            <a:avLst/>
          </a:prstGeom>
        </p:spPr>
      </p:pic>
      <p:pic>
        <p:nvPicPr>
          <p:cNvPr id="6" name="Image 5">
            <a:extLst>
              <a:ext uri="{FF2B5EF4-FFF2-40B4-BE49-F238E27FC236}">
                <a16:creationId xmlns:a16="http://schemas.microsoft.com/office/drawing/2014/main" id="{0F16BAEE-B50D-8649-9E81-1E6AD079BCDF}"/>
              </a:ext>
            </a:extLst>
          </p:cNvPr>
          <p:cNvPicPr>
            <a:picLocks noChangeAspect="1"/>
          </p:cNvPicPr>
          <p:nvPr/>
        </p:nvPicPr>
        <p:blipFill>
          <a:blip r:embed="rId3"/>
          <a:stretch>
            <a:fillRect/>
          </a:stretch>
        </p:blipFill>
        <p:spPr>
          <a:xfrm>
            <a:off x="2863013" y="315097"/>
            <a:ext cx="4407933" cy="6227805"/>
          </a:xfrm>
          <a:prstGeom prst="rect">
            <a:avLst/>
          </a:prstGeom>
        </p:spPr>
      </p:pic>
      <p:pic>
        <p:nvPicPr>
          <p:cNvPr id="3074" name="Picture 2">
            <a:extLst>
              <a:ext uri="{FF2B5EF4-FFF2-40B4-BE49-F238E27FC236}">
                <a16:creationId xmlns:a16="http://schemas.microsoft.com/office/drawing/2014/main" id="{E1231FB1-0CF9-EE4D-85E5-11299DE91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946" y="108122"/>
            <a:ext cx="8890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D4107272-EE92-0540-B62F-A43AB9E16282}"/>
              </a:ext>
            </a:extLst>
          </p:cNvPr>
          <p:cNvPicPr>
            <a:picLocks noChangeAspect="1"/>
          </p:cNvPicPr>
          <p:nvPr/>
        </p:nvPicPr>
        <p:blipFill>
          <a:blip r:embed="rId5"/>
          <a:stretch>
            <a:fillRect/>
          </a:stretch>
        </p:blipFill>
        <p:spPr>
          <a:xfrm>
            <a:off x="6096000" y="729048"/>
            <a:ext cx="4337966" cy="6128951"/>
          </a:xfrm>
          <a:prstGeom prst="rect">
            <a:avLst/>
          </a:prstGeom>
        </p:spPr>
      </p:pic>
    </p:spTree>
    <p:extLst>
      <p:ext uri="{BB962C8B-B14F-4D97-AF65-F5344CB8AC3E}">
        <p14:creationId xmlns:p14="http://schemas.microsoft.com/office/powerpoint/2010/main" val="28727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67606</TotalTime>
  <Words>2872</Words>
  <Application>Microsoft Office PowerPoint</Application>
  <PresentationFormat>Grand écran</PresentationFormat>
  <Paragraphs>292</Paragraphs>
  <Slides>47</Slides>
  <Notes>8</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47</vt:i4>
      </vt:variant>
    </vt:vector>
  </HeadingPairs>
  <TitlesOfParts>
    <vt:vector size="61" baseType="lpstr">
      <vt:lpstr>Arial</vt:lpstr>
      <vt:lpstr>Arial Narrow</vt:lpstr>
      <vt:lpstr>Calibri</vt:lpstr>
      <vt:lpstr>Calibri Light</vt:lpstr>
      <vt:lpstr>Courier New</vt:lpstr>
      <vt:lpstr>Frutiger LT 57 Condensed</vt:lpstr>
      <vt:lpstr>Frutiger Next LT-Heavy</vt:lpstr>
      <vt:lpstr>Quicksand</vt:lpstr>
      <vt:lpstr>Quicksand-Bold</vt:lpstr>
      <vt:lpstr>Raleway</vt:lpstr>
      <vt:lpstr>Symbol</vt:lpstr>
      <vt:lpstr>Wingdings</vt:lpstr>
      <vt:lpstr>Wingdings 3</vt:lpstr>
      <vt:lpstr>Thème Office</vt:lpstr>
      <vt:lpstr>LES WEBINAIRES de TETRAE  14 septembre 2021   INTRODUCTION   </vt:lpstr>
      <vt:lpstr>TETRAE : « Transition en Territoires de l’Agriculture, l’Alimentation et l’Environnement » :  les mots clefs </vt:lpstr>
      <vt:lpstr>Objectifs des webinaires </vt:lpstr>
      <vt:lpstr>Travailler les grands principes qui structurent le programme  </vt:lpstr>
      <vt:lpstr>Rappel du CALENDRIER  </vt:lpstr>
      <vt:lpstr>WEB 1 : Évaluer l'impact de la recherche : l'approche ASIRPA et enseignement pour TETRAE </vt:lpstr>
      <vt:lpstr>Évaluer l'impact sociétal de la recherche : Présentation de l'approche ASIRPA et enseignements pour TETRAE  Pierre-Benoit JOLY, INRAE Toulouse et LISIS  Webinaire TETRAE, 14 septembre 2021</vt:lpstr>
      <vt:lpstr>Présentation PowerPoint</vt:lpstr>
      <vt:lpstr>Présentation PowerPoint</vt:lpstr>
      <vt:lpstr>Présentation PowerPoint</vt:lpstr>
      <vt:lpstr>Présentation PowerPoint</vt:lpstr>
      <vt:lpstr>Présentation PowerPoint</vt:lpstr>
      <vt:lpstr>Smit &amp; Hessels (2021). A review of societal impact assessment methods. Research Evaluation</vt:lpstr>
      <vt:lpstr>Evaluation d’impact d’un TI – que souhaite-t-on faire?</vt:lpstr>
      <vt:lpstr>Présentation PowerPoint</vt:lpstr>
      <vt:lpstr>Une brève présentation de l’évaluation de l’impact de la recherche</vt:lpstr>
      <vt:lpstr>Présentation PowerPoint</vt:lpstr>
      <vt:lpstr>Approches agrégées: économétrie et analyses coûts bénéfices</vt:lpstr>
      <vt:lpstr>Approches agrégées: économétrie et analyses coûts bénéfices</vt:lpstr>
      <vt:lpstr>Approches agrégées: économétrie et analyses coûts bénéfices</vt:lpstr>
      <vt:lpstr>Approches par étude de cas – l’exemple d’ASIRPA</vt:lpstr>
      <vt:lpstr>De la recherche de l’attribution à l’analyse de la contribution</vt:lpstr>
      <vt:lpstr>Présentation PowerPoint</vt:lpstr>
      <vt:lpstr>Présentation PowerPoint</vt:lpstr>
      <vt:lpstr>Analyse en coupe des chemins d’impact et de la contribution de l’INRA </vt:lpstr>
      <vt:lpstr>Présentation PowerPoint</vt:lpstr>
      <vt:lpstr>Dimensions organisationnelles et institutionnelle</vt:lpstr>
      <vt:lpstr>ASIRPA in itinere – Enseignements pour TETRAE</vt:lpstr>
      <vt:lpstr>Les grands principes de l’approche ASIRPA in itinere </vt:lpstr>
      <vt:lpstr>Les grands problèmes du management des projets de R&amp;I orientés vers l’impact</vt:lpstr>
      <vt:lpstr>Les grands problèmes du management des projets de R&amp;I orientés vers l’impact – les réponses d’ASIRPA in itinere</vt:lpstr>
      <vt:lpstr>L’approche ASIRPA rt   - Une évaluation formative à utiliser dans un cadre de management adaptatif</vt:lpstr>
      <vt:lpstr>Le chemin d’impact: outil central d’ASIRPAtr</vt:lpstr>
      <vt:lpstr>Les étapes de la méthode ASIRPAtr </vt:lpstr>
      <vt:lpstr>Les étapes de la méthode ASIRPAtr </vt:lpstr>
      <vt:lpstr>Les étapes de la méthode ASIRPAtr </vt:lpstr>
      <vt:lpstr>ASIRPA in itinere: développements en cours</vt:lpstr>
      <vt:lpstr>Conclusion</vt:lpstr>
      <vt:lpstr>Leçons pour TETRAE</vt:lpstr>
      <vt:lpstr>Présentation PowerPoint</vt:lpstr>
      <vt:lpstr>Pour en savoir plus sur l’approche</vt:lpstr>
      <vt:lpstr>Questions à se poser</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Danielle Galliano</cp:lastModifiedBy>
  <cp:revision>582</cp:revision>
  <cp:lastPrinted>2021-01-26T07:43:43Z</cp:lastPrinted>
  <dcterms:created xsi:type="dcterms:W3CDTF">2019-12-11T10:12:20Z</dcterms:created>
  <dcterms:modified xsi:type="dcterms:W3CDTF">2021-10-12T15:37:29Z</dcterms:modified>
</cp:coreProperties>
</file>